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56" r:id="rId3"/>
    <p:sldId id="257" r:id="rId4"/>
    <p:sldId id="258" r:id="rId5"/>
    <p:sldId id="264" r:id="rId6"/>
    <p:sldId id="266" r:id="rId7"/>
    <p:sldId id="267" r:id="rId8"/>
    <p:sldId id="268" r:id="rId9"/>
    <p:sldId id="278" r:id="rId10"/>
    <p:sldId id="283" r:id="rId11"/>
    <p:sldId id="284" r:id="rId12"/>
    <p:sldId id="269" r:id="rId13"/>
    <p:sldId id="279" r:id="rId14"/>
    <p:sldId id="271" r:id="rId15"/>
    <p:sldId id="272" r:id="rId16"/>
    <p:sldId id="274" r:id="rId17"/>
    <p:sldId id="281" r:id="rId18"/>
    <p:sldId id="275" r:id="rId19"/>
    <p:sldId id="276" r:id="rId20"/>
    <p:sldId id="282" r:id="rId21"/>
    <p:sldId id="285"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0D645962-9387-4CBA-B940-CDC6C1A5F7BC}">
          <p14:sldIdLst>
            <p14:sldId id="277"/>
            <p14:sldId id="256"/>
          </p14:sldIdLst>
        </p14:section>
        <p14:section name="introduction" id="{5A42DF61-84CD-466C-BE1A-F5E0F87ED31B}">
          <p14:sldIdLst>
            <p14:sldId id="257"/>
            <p14:sldId id="258"/>
          </p14:sldIdLst>
        </p14:section>
        <p14:section name="proposed solution" id="{C63C7AB9-A17E-46FE-8C01-043B7EECA358}">
          <p14:sldIdLst>
            <p14:sldId id="264"/>
            <p14:sldId id="266"/>
          </p14:sldIdLst>
        </p14:section>
        <p14:section name="TECHNICAL APPROACH" id="{1B47D5B4-40B8-4A78-921A-9BB418631486}">
          <p14:sldIdLst>
            <p14:sldId id="267"/>
            <p14:sldId id="268"/>
            <p14:sldId id="278"/>
            <p14:sldId id="283"/>
            <p14:sldId id="284"/>
          </p14:sldIdLst>
        </p14:section>
        <p14:section name="KEY FEATURES" id="{0E1D769A-7897-4854-80FA-753715DA0F49}">
          <p14:sldIdLst>
            <p14:sldId id="269"/>
            <p14:sldId id="279"/>
            <p14:sldId id="271"/>
            <p14:sldId id="272"/>
          </p14:sldIdLst>
        </p14:section>
        <p14:section name="CHALLENGE" id="{F59D70AF-67D2-4EA9-8900-C7B836F893B9}">
          <p14:sldIdLst>
            <p14:sldId id="274"/>
            <p14:sldId id="281"/>
          </p14:sldIdLst>
        </p14:section>
        <p14:section name="FUTURE" id="{FB162EAF-F597-4F3C-8516-D7F2B0FE37B0}">
          <p14:sldIdLst>
            <p14:sldId id="275"/>
            <p14:sldId id="276"/>
            <p14:sldId id="282"/>
            <p14:sldId id="285"/>
            <p14:sldId id="280"/>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68" y="-2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66025A-9953-B258-3CB4-C87854A0F2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8E82E62E-36C1-6B96-5A87-60B5DBDF13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4A082B77-8B76-B678-B8F4-44FC4622E638}"/>
              </a:ext>
            </a:extLst>
          </p:cNvPr>
          <p:cNvSpPr>
            <a:spLocks noGrp="1"/>
          </p:cNvSpPr>
          <p:nvPr>
            <p:ph type="dt" sz="half" idx="10"/>
          </p:nvPr>
        </p:nvSpPr>
        <p:spPr/>
        <p:txBody>
          <a:bodyPr/>
          <a:lstStyle/>
          <a:p>
            <a:fld id="{48C0D9D6-21E2-4BBC-B1EE-13A585D2F424}" type="datetimeFigureOut">
              <a:rPr lang="en-IN" smtClean="0"/>
              <a:t>14-05-2025</a:t>
            </a:fld>
            <a:endParaRPr lang="en-IN"/>
          </a:p>
        </p:txBody>
      </p:sp>
      <p:sp>
        <p:nvSpPr>
          <p:cNvPr id="5" name="Footer Placeholder 4">
            <a:extLst>
              <a:ext uri="{FF2B5EF4-FFF2-40B4-BE49-F238E27FC236}">
                <a16:creationId xmlns:a16="http://schemas.microsoft.com/office/drawing/2014/main" xmlns="" id="{DEFAB6E2-4341-E4C2-16EB-EE1D87E773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0E410A2-B19B-8CBB-BCFA-A17B78DE38FF}"/>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46409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B28594-3911-70FD-0EBD-025A2F97A9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212F2B2-00E0-2102-3B39-FDC13C3BCD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5476F5A-7B11-4A1C-F0A4-13C3D01AF0BE}"/>
              </a:ext>
            </a:extLst>
          </p:cNvPr>
          <p:cNvSpPr>
            <a:spLocks noGrp="1"/>
          </p:cNvSpPr>
          <p:nvPr>
            <p:ph type="dt" sz="half" idx="10"/>
          </p:nvPr>
        </p:nvSpPr>
        <p:spPr/>
        <p:txBody>
          <a:bodyPr/>
          <a:lstStyle/>
          <a:p>
            <a:fld id="{48C0D9D6-21E2-4BBC-B1EE-13A585D2F424}" type="datetimeFigureOut">
              <a:rPr lang="en-IN" smtClean="0"/>
              <a:t>14-05-2025</a:t>
            </a:fld>
            <a:endParaRPr lang="en-IN"/>
          </a:p>
        </p:txBody>
      </p:sp>
      <p:sp>
        <p:nvSpPr>
          <p:cNvPr id="5" name="Footer Placeholder 4">
            <a:extLst>
              <a:ext uri="{FF2B5EF4-FFF2-40B4-BE49-F238E27FC236}">
                <a16:creationId xmlns:a16="http://schemas.microsoft.com/office/drawing/2014/main" xmlns="" id="{6FEF16F8-D270-3A38-1A48-393C0ABDAA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E2B3660-F81C-2863-5518-0A2A1B52ECC1}"/>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10102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8FE61DD-D896-F2C4-E758-C81C42853A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59496F7F-D361-C04A-4D2E-81E3802CE2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7A68083-7517-BBBE-D98A-12C3F13B190A}"/>
              </a:ext>
            </a:extLst>
          </p:cNvPr>
          <p:cNvSpPr>
            <a:spLocks noGrp="1"/>
          </p:cNvSpPr>
          <p:nvPr>
            <p:ph type="dt" sz="half" idx="10"/>
          </p:nvPr>
        </p:nvSpPr>
        <p:spPr/>
        <p:txBody>
          <a:bodyPr/>
          <a:lstStyle/>
          <a:p>
            <a:fld id="{48C0D9D6-21E2-4BBC-B1EE-13A585D2F424}" type="datetimeFigureOut">
              <a:rPr lang="en-IN" smtClean="0"/>
              <a:t>14-05-2025</a:t>
            </a:fld>
            <a:endParaRPr lang="en-IN"/>
          </a:p>
        </p:txBody>
      </p:sp>
      <p:sp>
        <p:nvSpPr>
          <p:cNvPr id="5" name="Footer Placeholder 4">
            <a:extLst>
              <a:ext uri="{FF2B5EF4-FFF2-40B4-BE49-F238E27FC236}">
                <a16:creationId xmlns:a16="http://schemas.microsoft.com/office/drawing/2014/main" xmlns="" id="{9ECFC9BD-6E8D-CEDC-01FC-505E3BE384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3501DC9-3415-0965-E521-1D4A0388E4D9}"/>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87129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2E42B5-50DE-C424-E4D1-C4BF6AE777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C11B485-7485-FEAE-3F97-3C29A4D381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3F74150-E255-6F8C-121D-45262B6DFB29}"/>
              </a:ext>
            </a:extLst>
          </p:cNvPr>
          <p:cNvSpPr>
            <a:spLocks noGrp="1"/>
          </p:cNvSpPr>
          <p:nvPr>
            <p:ph type="dt" sz="half" idx="10"/>
          </p:nvPr>
        </p:nvSpPr>
        <p:spPr/>
        <p:txBody>
          <a:bodyPr/>
          <a:lstStyle/>
          <a:p>
            <a:fld id="{48C0D9D6-21E2-4BBC-B1EE-13A585D2F424}" type="datetimeFigureOut">
              <a:rPr lang="en-IN" smtClean="0"/>
              <a:t>14-05-2025</a:t>
            </a:fld>
            <a:endParaRPr lang="en-IN"/>
          </a:p>
        </p:txBody>
      </p:sp>
      <p:sp>
        <p:nvSpPr>
          <p:cNvPr id="5" name="Footer Placeholder 4">
            <a:extLst>
              <a:ext uri="{FF2B5EF4-FFF2-40B4-BE49-F238E27FC236}">
                <a16:creationId xmlns:a16="http://schemas.microsoft.com/office/drawing/2014/main" xmlns="" id="{71748461-7C99-3829-4AE8-DC413069AB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904E376-A0D9-3EFB-D1A6-779705257B66}"/>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1496627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EDE3F2-6659-7A42-6E07-8046A16627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8936288-1BAB-D7BF-2A15-09285B70BC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AE365ED-54D8-529A-26F2-98B2DB9DC015}"/>
              </a:ext>
            </a:extLst>
          </p:cNvPr>
          <p:cNvSpPr>
            <a:spLocks noGrp="1"/>
          </p:cNvSpPr>
          <p:nvPr>
            <p:ph type="dt" sz="half" idx="10"/>
          </p:nvPr>
        </p:nvSpPr>
        <p:spPr/>
        <p:txBody>
          <a:bodyPr/>
          <a:lstStyle/>
          <a:p>
            <a:fld id="{48C0D9D6-21E2-4BBC-B1EE-13A585D2F424}" type="datetimeFigureOut">
              <a:rPr lang="en-IN" smtClean="0"/>
              <a:t>14-05-2025</a:t>
            </a:fld>
            <a:endParaRPr lang="en-IN"/>
          </a:p>
        </p:txBody>
      </p:sp>
      <p:sp>
        <p:nvSpPr>
          <p:cNvPr id="5" name="Footer Placeholder 4">
            <a:extLst>
              <a:ext uri="{FF2B5EF4-FFF2-40B4-BE49-F238E27FC236}">
                <a16:creationId xmlns:a16="http://schemas.microsoft.com/office/drawing/2014/main" xmlns="" id="{EEC47242-80EB-6E5C-4003-90C72945F1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0991CE4-0F1A-2F47-7249-6B89DB44AB86}"/>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1515019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B411B7-991B-38C1-F8E5-67A3B5A4DE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CCF60EA-E652-4177-014C-8A1A5346A6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62C40D7E-E32E-D4E5-0440-545B834AFB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1ED0D474-5B89-E67A-4C4F-580705E8A6A1}"/>
              </a:ext>
            </a:extLst>
          </p:cNvPr>
          <p:cNvSpPr>
            <a:spLocks noGrp="1"/>
          </p:cNvSpPr>
          <p:nvPr>
            <p:ph type="dt" sz="half" idx="10"/>
          </p:nvPr>
        </p:nvSpPr>
        <p:spPr/>
        <p:txBody>
          <a:bodyPr/>
          <a:lstStyle/>
          <a:p>
            <a:fld id="{48C0D9D6-21E2-4BBC-B1EE-13A585D2F424}" type="datetimeFigureOut">
              <a:rPr lang="en-IN" smtClean="0"/>
              <a:t>14-05-2025</a:t>
            </a:fld>
            <a:endParaRPr lang="en-IN"/>
          </a:p>
        </p:txBody>
      </p:sp>
      <p:sp>
        <p:nvSpPr>
          <p:cNvPr id="6" name="Footer Placeholder 5">
            <a:extLst>
              <a:ext uri="{FF2B5EF4-FFF2-40B4-BE49-F238E27FC236}">
                <a16:creationId xmlns:a16="http://schemas.microsoft.com/office/drawing/2014/main" xmlns="" id="{E9522204-A83F-4A0A-DD19-FE3073F5F1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03B90D9-C134-081B-72B5-C7E4A8B84FFF}"/>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1692527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2BD14B-C00D-2CCE-C5DF-B76DDD4C7EF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9ED3AA5-C50D-1A33-8C7C-E1DCA69898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921BBF7-9460-2117-E775-07DA11F5BD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AB42103C-5507-93AF-4DA9-D7FB96A0C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EC28116-E11D-F038-F88E-95240CCF9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7D4A30B9-4AFA-FA9D-292A-7AC1CC60B4FB}"/>
              </a:ext>
            </a:extLst>
          </p:cNvPr>
          <p:cNvSpPr>
            <a:spLocks noGrp="1"/>
          </p:cNvSpPr>
          <p:nvPr>
            <p:ph type="dt" sz="half" idx="10"/>
          </p:nvPr>
        </p:nvSpPr>
        <p:spPr/>
        <p:txBody>
          <a:bodyPr/>
          <a:lstStyle/>
          <a:p>
            <a:fld id="{48C0D9D6-21E2-4BBC-B1EE-13A585D2F424}" type="datetimeFigureOut">
              <a:rPr lang="en-IN" smtClean="0"/>
              <a:t>14-05-2025</a:t>
            </a:fld>
            <a:endParaRPr lang="en-IN"/>
          </a:p>
        </p:txBody>
      </p:sp>
      <p:sp>
        <p:nvSpPr>
          <p:cNvPr id="8" name="Footer Placeholder 7">
            <a:extLst>
              <a:ext uri="{FF2B5EF4-FFF2-40B4-BE49-F238E27FC236}">
                <a16:creationId xmlns:a16="http://schemas.microsoft.com/office/drawing/2014/main" xmlns="" id="{3D8CF862-5FE1-5923-F3A0-6D763FE2F17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CC38F23B-C523-26F9-0738-2BDDB6741F67}"/>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402038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B08640-66BB-0ACC-5315-0625235F42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16FCCE6E-3FD7-01FE-61A4-25C20D0050D0}"/>
              </a:ext>
            </a:extLst>
          </p:cNvPr>
          <p:cNvSpPr>
            <a:spLocks noGrp="1"/>
          </p:cNvSpPr>
          <p:nvPr>
            <p:ph type="dt" sz="half" idx="10"/>
          </p:nvPr>
        </p:nvSpPr>
        <p:spPr/>
        <p:txBody>
          <a:bodyPr/>
          <a:lstStyle/>
          <a:p>
            <a:fld id="{48C0D9D6-21E2-4BBC-B1EE-13A585D2F424}" type="datetimeFigureOut">
              <a:rPr lang="en-IN" smtClean="0"/>
              <a:t>14-05-2025</a:t>
            </a:fld>
            <a:endParaRPr lang="en-IN"/>
          </a:p>
        </p:txBody>
      </p:sp>
      <p:sp>
        <p:nvSpPr>
          <p:cNvPr id="4" name="Footer Placeholder 3">
            <a:extLst>
              <a:ext uri="{FF2B5EF4-FFF2-40B4-BE49-F238E27FC236}">
                <a16:creationId xmlns:a16="http://schemas.microsoft.com/office/drawing/2014/main" xmlns="" id="{4F52910F-5F20-11EB-63F7-DAB88C793EF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1FDBDAEB-A75E-40FB-4F18-54BEA69203E3}"/>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2820701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41F023C-9927-6D07-E806-430ED4B0CA36}"/>
              </a:ext>
            </a:extLst>
          </p:cNvPr>
          <p:cNvSpPr>
            <a:spLocks noGrp="1"/>
          </p:cNvSpPr>
          <p:nvPr>
            <p:ph type="dt" sz="half" idx="10"/>
          </p:nvPr>
        </p:nvSpPr>
        <p:spPr/>
        <p:txBody>
          <a:bodyPr/>
          <a:lstStyle/>
          <a:p>
            <a:fld id="{48C0D9D6-21E2-4BBC-B1EE-13A585D2F424}" type="datetimeFigureOut">
              <a:rPr lang="en-IN" smtClean="0"/>
              <a:t>14-05-2025</a:t>
            </a:fld>
            <a:endParaRPr lang="en-IN"/>
          </a:p>
        </p:txBody>
      </p:sp>
      <p:sp>
        <p:nvSpPr>
          <p:cNvPr id="3" name="Footer Placeholder 2">
            <a:extLst>
              <a:ext uri="{FF2B5EF4-FFF2-40B4-BE49-F238E27FC236}">
                <a16:creationId xmlns:a16="http://schemas.microsoft.com/office/drawing/2014/main" xmlns="" id="{E4D9E3B2-D4DB-ED96-6BCE-4919CB1C55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4F2F5F7F-EDD3-FF17-2B86-B5243AA45337}"/>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3155874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8105B0-041F-7E5D-AE61-3937D5CE52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2D74138-E676-7322-1F47-57DCEEC272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FA583753-533D-D8FC-C40D-1E7B0A255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134385E-F053-6475-CA53-49E797263F1A}"/>
              </a:ext>
            </a:extLst>
          </p:cNvPr>
          <p:cNvSpPr>
            <a:spLocks noGrp="1"/>
          </p:cNvSpPr>
          <p:nvPr>
            <p:ph type="dt" sz="half" idx="10"/>
          </p:nvPr>
        </p:nvSpPr>
        <p:spPr/>
        <p:txBody>
          <a:bodyPr/>
          <a:lstStyle/>
          <a:p>
            <a:fld id="{48C0D9D6-21E2-4BBC-B1EE-13A585D2F424}" type="datetimeFigureOut">
              <a:rPr lang="en-IN" smtClean="0"/>
              <a:t>14-05-2025</a:t>
            </a:fld>
            <a:endParaRPr lang="en-IN"/>
          </a:p>
        </p:txBody>
      </p:sp>
      <p:sp>
        <p:nvSpPr>
          <p:cNvPr id="6" name="Footer Placeholder 5">
            <a:extLst>
              <a:ext uri="{FF2B5EF4-FFF2-40B4-BE49-F238E27FC236}">
                <a16:creationId xmlns:a16="http://schemas.microsoft.com/office/drawing/2014/main" xmlns="" id="{5F35B2E5-52B7-0EAA-7652-4D8E2B312D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58937D0-8C3C-147C-B52D-ADE33F775C60}"/>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240148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66EAFB-153B-FF25-CE54-D694ACED0A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806A3619-11C9-35E1-2679-689B1957D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AF91E007-E15D-307E-9DA0-E6F284423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BD5FD42-58E5-6D21-4251-C81B4DEBA7DF}"/>
              </a:ext>
            </a:extLst>
          </p:cNvPr>
          <p:cNvSpPr>
            <a:spLocks noGrp="1"/>
          </p:cNvSpPr>
          <p:nvPr>
            <p:ph type="dt" sz="half" idx="10"/>
          </p:nvPr>
        </p:nvSpPr>
        <p:spPr/>
        <p:txBody>
          <a:bodyPr/>
          <a:lstStyle/>
          <a:p>
            <a:fld id="{48C0D9D6-21E2-4BBC-B1EE-13A585D2F424}" type="datetimeFigureOut">
              <a:rPr lang="en-IN" smtClean="0"/>
              <a:t>14-05-2025</a:t>
            </a:fld>
            <a:endParaRPr lang="en-IN"/>
          </a:p>
        </p:txBody>
      </p:sp>
      <p:sp>
        <p:nvSpPr>
          <p:cNvPr id="6" name="Footer Placeholder 5">
            <a:extLst>
              <a:ext uri="{FF2B5EF4-FFF2-40B4-BE49-F238E27FC236}">
                <a16:creationId xmlns:a16="http://schemas.microsoft.com/office/drawing/2014/main" xmlns="" id="{EB42BAD1-2FD9-7E48-2F66-77E05EBF25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895F933-C414-7BE0-2F40-3E0F371D1110}"/>
              </a:ext>
            </a:extLst>
          </p:cNvPr>
          <p:cNvSpPr>
            <a:spLocks noGrp="1"/>
          </p:cNvSpPr>
          <p:nvPr>
            <p:ph type="sldNum" sz="quarter" idx="12"/>
          </p:nvPr>
        </p:nvSpPr>
        <p:spPr/>
        <p:txBody>
          <a:bodyPr/>
          <a:lstStyle/>
          <a:p>
            <a:fld id="{85E53BFD-9E68-4B38-9E2B-69AB793B0D01}" type="slidenum">
              <a:rPr lang="en-IN" smtClean="0"/>
              <a:t>‹#›</a:t>
            </a:fld>
            <a:endParaRPr lang="en-IN"/>
          </a:p>
        </p:txBody>
      </p:sp>
    </p:spTree>
    <p:extLst>
      <p:ext uri="{BB962C8B-B14F-4D97-AF65-F5344CB8AC3E}">
        <p14:creationId xmlns:p14="http://schemas.microsoft.com/office/powerpoint/2010/main" val="379935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1210790-9CB0-70A5-5A49-98C603B084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29CAE33-07B2-4F37-6B83-29D7391429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745B51F-A070-F57F-8553-B91F158C82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0D9D6-21E2-4BBC-B1EE-13A585D2F424}" type="datetimeFigureOut">
              <a:rPr lang="en-IN" smtClean="0"/>
              <a:t>14-05-2025</a:t>
            </a:fld>
            <a:endParaRPr lang="en-IN"/>
          </a:p>
        </p:txBody>
      </p:sp>
      <p:sp>
        <p:nvSpPr>
          <p:cNvPr id="5" name="Footer Placeholder 4">
            <a:extLst>
              <a:ext uri="{FF2B5EF4-FFF2-40B4-BE49-F238E27FC236}">
                <a16:creationId xmlns:a16="http://schemas.microsoft.com/office/drawing/2014/main" xmlns="" id="{552E54B7-7DED-6614-837D-46B0CBB7F8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7A98AECF-23BA-1EF2-DB79-284F877208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3BFD-9E68-4B38-9E2B-69AB793B0D01}" type="slidenum">
              <a:rPr lang="en-IN" smtClean="0"/>
              <a:t>‹#›</a:t>
            </a:fld>
            <a:endParaRPr lang="en-IN"/>
          </a:p>
        </p:txBody>
      </p:sp>
    </p:spTree>
    <p:extLst>
      <p:ext uri="{BB962C8B-B14F-4D97-AF65-F5344CB8AC3E}">
        <p14:creationId xmlns:p14="http://schemas.microsoft.com/office/powerpoint/2010/main" val="3129026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12.xml"/><Relationship Id="rId1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slide" Target="slide5.xml"/><Relationship Id="rId12" Type="http://schemas.openxmlformats.org/officeDocument/2006/relationships/image" Target="../media/image9.png"/><Relationship Id="rId17" Type="http://schemas.openxmlformats.org/officeDocument/2006/relationships/image" Target="../media/image10.png"/><Relationship Id="rId2" Type="http://schemas.openxmlformats.org/officeDocument/2006/relationships/image" Target="../media/image3.jpeg"/><Relationship Id="rId16" Type="http://schemas.openxmlformats.org/officeDocument/2006/relationships/slide" Target="slide16.xml"/><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7.png"/><Relationship Id="rId5" Type="http://schemas.openxmlformats.org/officeDocument/2006/relationships/image" Target="../media/image5.png"/><Relationship Id="rId15" Type="http://schemas.openxmlformats.org/officeDocument/2006/relationships/image" Target="../media/image90.png"/><Relationship Id="rId10" Type="http://schemas.openxmlformats.org/officeDocument/2006/relationships/slide" Target="slide7.xml"/><Relationship Id="rId19" Type="http://schemas.openxmlformats.org/officeDocument/2006/relationships/slide" Target="slide18.xml"/><Relationship Id="rId4" Type="http://schemas.openxmlformats.org/officeDocument/2006/relationships/slide" Target="slide3.xml"/><Relationship Id="rId9" Type="http://schemas.openxmlformats.org/officeDocument/2006/relationships/image" Target="../media/image7.pn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9.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9.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Develop Remote Patient Monitoring Software: The Full 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539"/>
            <a:ext cx="12192000" cy="7108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9CB7CD0A-F860-E7B0-79F4-BB93969689AD}"/>
              </a:ext>
            </a:extLst>
          </p:cNvPr>
          <p:cNvSpPr txBox="1"/>
          <p:nvPr/>
        </p:nvSpPr>
        <p:spPr>
          <a:xfrm>
            <a:off x="5317204" y="1399183"/>
            <a:ext cx="8204200" cy="2932085"/>
          </a:xfrm>
          <a:prstGeom prst="rect">
            <a:avLst/>
          </a:prstGeom>
          <a:noFill/>
        </p:spPr>
        <p:txBody>
          <a:bodyPr wrap="square">
            <a:spAutoFit/>
          </a:bodyPr>
          <a:lstStyle/>
          <a:p>
            <a:pPr>
              <a:lnSpc>
                <a:spcPct val="107000"/>
              </a:lnSpc>
              <a:spcAft>
                <a:spcPts val="800"/>
              </a:spcAft>
            </a:pPr>
            <a:endPar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PATIENT REMOTE MONITORING SYSTEM</a:t>
            </a:r>
          </a:p>
          <a:p>
            <a:pPr>
              <a:lnSpc>
                <a:spcPct val="107000"/>
              </a:lnSpc>
              <a:spcAft>
                <a:spcPts val="800"/>
              </a:spcAft>
            </a:pP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xmlns="" id="{DD1AEC8C-DB35-B76C-B857-E592602926B3}"/>
              </a:ext>
            </a:extLst>
          </p:cNvPr>
          <p:cNvPicPr>
            <a:picLocks noChangeAspect="1"/>
          </p:cNvPicPr>
          <p:nvPr/>
        </p:nvPicPr>
        <p:blipFill rotWithShape="1">
          <a:blip r:embed="rId3"/>
          <a:srcRect l="39355" t="36416" r="33711" b="15698"/>
          <a:stretch/>
        </p:blipFill>
        <p:spPr>
          <a:xfrm>
            <a:off x="7010402" y="0"/>
            <a:ext cx="2408902" cy="1399183"/>
          </a:xfrm>
          <a:prstGeom prst="rect">
            <a:avLst/>
          </a:prstGeom>
        </p:spPr>
      </p:pic>
    </p:spTree>
    <p:extLst>
      <p:ext uri="{BB962C8B-B14F-4D97-AF65-F5344CB8AC3E}">
        <p14:creationId xmlns:p14="http://schemas.microsoft.com/office/powerpoint/2010/main" val="2785876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Brain in head with solid fill">
            <a:extLst>
              <a:ext uri="{FF2B5EF4-FFF2-40B4-BE49-F238E27FC236}">
                <a16:creationId xmlns:a16="http://schemas.microsoft.com/office/drawing/2014/main" xmlns="" id="{5035D0A3-3DD6-F6FE-6A2A-6785EBC6D8D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809325" y="685933"/>
            <a:ext cx="1486870" cy="1486870"/>
          </a:xfrm>
          <a:prstGeom prst="rect">
            <a:avLst/>
          </a:prstGeom>
        </p:spPr>
      </p:pic>
      <p:sp>
        <p:nvSpPr>
          <p:cNvPr id="2" name="AutoShape 2" descr="blob:https://web.whatsapp.com/44e863c6-bd2c-4999-98bf-9c0fc844db7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blob:https://web.whatsapp.com/44e863c6-bd2c-4999-98bf-9c0fc844db75"/>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blob:https://web.whatsapp.com/44e863c6-bd2c-4999-98bf-9c0fc844db75"/>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8" descr="blob:https://web.whatsapp.com/44e863c6-bd2c-4999-98bf-9c0fc844db75"/>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10" descr="blob:https://web.whatsapp.com/44e863c6-bd2c-4999-98bf-9c0fc844db75"/>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12" descr="blob:https://web.whatsapp.com/44e863c6-bd2c-4999-98bf-9c0fc844db75"/>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14" descr="blob:https://web.whatsapp.com/44e863c6-bd2c-4999-98bf-9c0fc844db75"/>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AutoShape 22" descr="blob:https://web.whatsapp.com/6d9f067b-5f58-435a-9020-497e7e665d2c"/>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AutoShape 24" descr="blob:https://web.whatsapp.com/6d9f067b-5f58-435a-9020-497e7e665d2c"/>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AutoShape 26" descr="blob:https://web.whatsapp.com/6d9f067b-5f58-435a-9020-497e7e665d2c"/>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1" name="AutoShape 28" descr="blob:https://web.whatsapp.com/6d9f067b-5f58-435a-9020-497e7e665d2c"/>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2" name="AutoShape 30" descr="blob:https://web.whatsapp.com/6d9f067b-5f58-435a-9020-497e7e665d2c"/>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3" name="AutoShape 32" descr="blob:https://web.whatsapp.com/6d9f067b-5f58-435a-9020-497e7e665d2c"/>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4" name="AutoShape 34" descr="blob:https://web.whatsapp.com/6d9f067b-5f58-435a-9020-497e7e665d2c"/>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AutoShape 36" descr="blob:https://web.whatsapp.com/6d9f067b-5f58-435a-9020-497e7e665d2c"/>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6" name="AutoShape 38" descr="blob:https://web.whatsapp.com/6d9f067b-5f58-435a-9020-497e7e665d2c"/>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7" name="AutoShape 40" descr="blob:https://web.whatsapp.com/6d9f067b-5f58-435a-9020-497e7e665d2c"/>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AutoShape 42" descr="blob:https://web.whatsapp.com/6d9f067b-5f58-435a-9020-497e7e665d2c"/>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xmlns="" id="{A51A3DA1-FD91-A0FE-DB57-2972CB48ED26}"/>
              </a:ext>
            </a:extLst>
          </p:cNvPr>
          <p:cNvPicPr>
            <a:picLocks noChangeAspect="1"/>
          </p:cNvPicPr>
          <p:nvPr/>
        </p:nvPicPr>
        <p:blipFill rotWithShape="1">
          <a:blip r:embed="rId4">
            <a:extLst>
              <a:ext uri="{28A0092B-C50C-407E-A947-70E740481C1C}">
                <a14:useLocalDpi xmlns:a14="http://schemas.microsoft.com/office/drawing/2010/main" val="0"/>
              </a:ext>
            </a:extLst>
          </a:blip>
          <a:srcRect l="7597" r="10762" b="32165"/>
          <a:stretch/>
        </p:blipFill>
        <p:spPr>
          <a:xfrm>
            <a:off x="0" y="-144463"/>
            <a:ext cx="12279231" cy="6994526"/>
          </a:xfrm>
          <a:prstGeom prst="rect">
            <a:avLst/>
          </a:prstGeom>
        </p:spPr>
      </p:pic>
    </p:spTree>
    <p:extLst>
      <p:ext uri="{BB962C8B-B14F-4D97-AF65-F5344CB8AC3E}">
        <p14:creationId xmlns:p14="http://schemas.microsoft.com/office/powerpoint/2010/main" val="3796711248"/>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Brain in head with solid fill">
            <a:extLst>
              <a:ext uri="{FF2B5EF4-FFF2-40B4-BE49-F238E27FC236}">
                <a16:creationId xmlns:a16="http://schemas.microsoft.com/office/drawing/2014/main" xmlns="" id="{5035D0A3-3DD6-F6FE-6A2A-6785EBC6D8D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809325" y="685933"/>
            <a:ext cx="1486870" cy="1486870"/>
          </a:xfrm>
          <a:prstGeom prst="rect">
            <a:avLst/>
          </a:prstGeom>
        </p:spPr>
      </p:pic>
      <p:sp>
        <p:nvSpPr>
          <p:cNvPr id="2" name="AutoShape 2" descr="blob:https://web.whatsapp.com/44e863c6-bd2c-4999-98bf-9c0fc844db7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blob:https://web.whatsapp.com/44e863c6-bd2c-4999-98bf-9c0fc844db75"/>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blob:https://web.whatsapp.com/44e863c6-bd2c-4999-98bf-9c0fc844db75"/>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8" descr="blob:https://web.whatsapp.com/44e863c6-bd2c-4999-98bf-9c0fc844db75"/>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10" descr="blob:https://web.whatsapp.com/44e863c6-bd2c-4999-98bf-9c0fc844db75"/>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12" descr="blob:https://web.whatsapp.com/44e863c6-bd2c-4999-98bf-9c0fc844db75"/>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14" descr="blob:https://web.whatsapp.com/44e863c6-bd2c-4999-98bf-9c0fc844db75"/>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AutoShape 22" descr="blob:https://web.whatsapp.com/6d9f067b-5f58-435a-9020-497e7e665d2c"/>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AutoShape 24" descr="blob:https://web.whatsapp.com/6d9f067b-5f58-435a-9020-497e7e665d2c"/>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AutoShape 26" descr="blob:https://web.whatsapp.com/6d9f067b-5f58-435a-9020-497e7e665d2c"/>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1" name="AutoShape 28" descr="blob:https://web.whatsapp.com/6d9f067b-5f58-435a-9020-497e7e665d2c"/>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2" name="AutoShape 30" descr="blob:https://web.whatsapp.com/6d9f067b-5f58-435a-9020-497e7e665d2c"/>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3" name="AutoShape 32" descr="blob:https://web.whatsapp.com/6d9f067b-5f58-435a-9020-497e7e665d2c"/>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4" name="AutoShape 34" descr="blob:https://web.whatsapp.com/6d9f067b-5f58-435a-9020-497e7e665d2c"/>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AutoShape 36" descr="blob:https://web.whatsapp.com/6d9f067b-5f58-435a-9020-497e7e665d2c"/>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6" name="AutoShape 38" descr="blob:https://web.whatsapp.com/6d9f067b-5f58-435a-9020-497e7e665d2c"/>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7" name="AutoShape 40" descr="blob:https://web.whatsapp.com/6d9f067b-5f58-435a-9020-497e7e665d2c"/>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AutoShape 42" descr="blob:https://web.whatsapp.com/6d9f067b-5f58-435a-9020-497e7e665d2c"/>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xmlns="" id="{129AC1BA-ECBF-BB88-6CC8-3AF8E9E9A353}"/>
              </a:ext>
            </a:extLst>
          </p:cNvPr>
          <p:cNvPicPr>
            <a:picLocks noChangeAspect="1"/>
          </p:cNvPicPr>
          <p:nvPr/>
        </p:nvPicPr>
        <p:blipFill>
          <a:blip r:embed="rId4"/>
          <a:stretch>
            <a:fillRect/>
          </a:stretch>
        </p:blipFill>
        <p:spPr>
          <a:xfrm>
            <a:off x="68825" y="7937"/>
            <a:ext cx="12015019" cy="6689726"/>
          </a:xfrm>
          <a:prstGeom prst="rect">
            <a:avLst/>
          </a:prstGeom>
        </p:spPr>
      </p:pic>
    </p:spTree>
    <p:extLst>
      <p:ext uri="{BB962C8B-B14F-4D97-AF65-F5344CB8AC3E}">
        <p14:creationId xmlns:p14="http://schemas.microsoft.com/office/powerpoint/2010/main" val="413869441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CF71EC50-1D08-8F64-E8D6-B5D9131C9C9C}"/>
              </a:ext>
            </a:extLst>
          </p:cNvPr>
          <p:cNvSpPr/>
          <p:nvPr/>
        </p:nvSpPr>
        <p:spPr>
          <a:xfrm>
            <a:off x="3060290" y="443598"/>
            <a:ext cx="6071419" cy="5889523"/>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E706409-0559-4590-0839-8C19C1316C02}"/>
              </a:ext>
            </a:extLst>
          </p:cNvPr>
          <p:cNvSpPr txBox="1"/>
          <p:nvPr/>
        </p:nvSpPr>
        <p:spPr>
          <a:xfrm>
            <a:off x="3627119" y="3008121"/>
            <a:ext cx="5224781" cy="2169825"/>
          </a:xfrm>
          <a:prstGeom prst="rect">
            <a:avLst/>
          </a:prstGeom>
          <a:noFill/>
        </p:spPr>
        <p:txBody>
          <a:bodyPr wrap="square" rtlCol="0">
            <a:spAutoFit/>
          </a:bodyPr>
          <a:lstStyle/>
          <a:p>
            <a:pPr algn="ctr"/>
            <a:r>
              <a:rPr lang="en-IN" sz="4500" b="1" dirty="0">
                <a:solidFill>
                  <a:schemeClr val="bg1"/>
                </a:solidFill>
                <a:latin typeface="Times New Roman" panose="02020603050405020304" pitchFamily="18" charset="0"/>
                <a:cs typeface="Times New Roman" panose="02020603050405020304" pitchFamily="18" charset="0"/>
              </a:rPr>
              <a:t>KEY FEATURES</a:t>
            </a:r>
          </a:p>
          <a:p>
            <a:pPr algn="ctr"/>
            <a:r>
              <a:rPr lang="en-IN" sz="4500" b="1" dirty="0">
                <a:solidFill>
                  <a:schemeClr val="bg1"/>
                </a:solidFill>
                <a:latin typeface="Times New Roman" panose="02020603050405020304" pitchFamily="18" charset="0"/>
                <a:cs typeface="Times New Roman" panose="02020603050405020304" pitchFamily="18" charset="0"/>
              </a:rPr>
              <a:t> &amp;</a:t>
            </a:r>
          </a:p>
          <a:p>
            <a:pPr algn="ctr"/>
            <a:r>
              <a:rPr lang="en-IN" sz="4500" b="1" dirty="0">
                <a:solidFill>
                  <a:schemeClr val="bg1"/>
                </a:solidFill>
                <a:latin typeface="Times New Roman" panose="02020603050405020304" pitchFamily="18" charset="0"/>
                <a:cs typeface="Times New Roman" panose="02020603050405020304" pitchFamily="18" charset="0"/>
              </a:rPr>
              <a:t>FUNCTIONALITY</a:t>
            </a:r>
          </a:p>
        </p:txBody>
      </p:sp>
      <p:pic>
        <p:nvPicPr>
          <p:cNvPr id="3" name="Graphic 2" descr="Checklist with solid fill">
            <a:extLst>
              <a:ext uri="{FF2B5EF4-FFF2-40B4-BE49-F238E27FC236}">
                <a16:creationId xmlns:a16="http://schemas.microsoft.com/office/drawing/2014/main" xmlns="" id="{C0957D35-DA63-8F7C-40FB-B2E7236F12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889500" y="923806"/>
            <a:ext cx="2084315" cy="2084315"/>
          </a:xfrm>
          <a:prstGeom prst="rect">
            <a:avLst/>
          </a:prstGeom>
        </p:spPr>
      </p:pic>
    </p:spTree>
    <p:extLst>
      <p:ext uri="{BB962C8B-B14F-4D97-AF65-F5344CB8AC3E}">
        <p14:creationId xmlns:p14="http://schemas.microsoft.com/office/powerpoint/2010/main" val="2474782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imbursements for Remote Patient Monitoring: How to Use Them to Raise  Practice Revenue - RemetricHealth"/>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brightnessContrast bright="-68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29172" y="277042"/>
            <a:ext cx="12342334"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KEY FEATURES &amp; FUNCTIONALITY</a:t>
            </a:r>
          </a:p>
        </p:txBody>
      </p:sp>
      <p:sp>
        <p:nvSpPr>
          <p:cNvPr id="8" name="TextBox 7">
            <a:extLst>
              <a:ext uri="{FF2B5EF4-FFF2-40B4-BE49-F238E27FC236}">
                <a16:creationId xmlns:a16="http://schemas.microsoft.com/office/drawing/2014/main" xmlns="" id="{F4AA39F8-FD1E-DBD2-D62B-278A89103898}"/>
              </a:ext>
            </a:extLst>
          </p:cNvPr>
          <p:cNvSpPr txBox="1"/>
          <p:nvPr/>
        </p:nvSpPr>
        <p:spPr>
          <a:xfrm>
            <a:off x="155706" y="847272"/>
            <a:ext cx="11880581" cy="5970865"/>
          </a:xfrm>
          <a:prstGeom prst="rect">
            <a:avLst/>
          </a:prstGeom>
          <a:noFill/>
        </p:spPr>
        <p:txBody>
          <a:bodyPr wrap="square" rtlCol="0">
            <a:spAutoFit/>
          </a:bodyPr>
          <a:lstStyle/>
          <a:p>
            <a:r>
              <a:rPr lang="en-US" sz="2200" dirty="0">
                <a:solidFill>
                  <a:schemeClr val="bg1"/>
                </a:solidFill>
                <a:latin typeface="Times New Roman" panose="02020603050405020304" pitchFamily="18" charset="0"/>
                <a:cs typeface="Times New Roman" panose="02020603050405020304" pitchFamily="18" charset="0"/>
              </a:rPr>
              <a:t/>
            </a:r>
            <a:br>
              <a:rPr lang="en-US" sz="2200" dirty="0">
                <a:solidFill>
                  <a:schemeClr val="bg1"/>
                </a:solidFill>
                <a:latin typeface="Times New Roman" panose="02020603050405020304" pitchFamily="18" charset="0"/>
                <a:cs typeface="Times New Roman" panose="02020603050405020304" pitchFamily="18" charset="0"/>
              </a:rPr>
            </a:br>
            <a:r>
              <a:rPr lang="en-US" sz="2400" b="1" dirty="0">
                <a:solidFill>
                  <a:srgbClr val="FF0000"/>
                </a:solidFill>
                <a:latin typeface="Times New Roman" pitchFamily="18" charset="0"/>
                <a:cs typeface="Times New Roman" pitchFamily="18" charset="0"/>
              </a:rPr>
              <a:t>DATA COLLECTION AND TRANSMISSION:</a:t>
            </a:r>
            <a:r>
              <a:rPr lang="en-US" sz="2400" dirty="0">
                <a:solidFill>
                  <a:srgbClr val="FF0000"/>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The system should collect, encrypt, and transmit patient data securely to a centralized platform or cloud-based server for storage and analysis.</a:t>
            </a:r>
          </a:p>
          <a:p>
            <a:r>
              <a:rPr lang="en-US" sz="2400" b="1" dirty="0">
                <a:solidFill>
                  <a:srgbClr val="FF0000"/>
                </a:solidFill>
                <a:latin typeface="Times New Roman" pitchFamily="18" charset="0"/>
                <a:cs typeface="Times New Roman" pitchFamily="18" charset="0"/>
              </a:rPr>
              <a:t>REAL-TIME MONITORING:</a:t>
            </a:r>
            <a:r>
              <a:rPr lang="en-US" sz="2400" dirty="0">
                <a:solidFill>
                  <a:srgbClr val="FF0000"/>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Provide healthcare providers with a real-time dashboard displaying patients' vital signs, trends, and alerts. Allow for continuous monitoring of patients' health status.</a:t>
            </a:r>
          </a:p>
          <a:p>
            <a:r>
              <a:rPr lang="en-US" sz="2400" b="1" dirty="0">
                <a:solidFill>
                  <a:srgbClr val="FF0000"/>
                </a:solidFill>
                <a:latin typeface="Times New Roman" pitchFamily="18" charset="0"/>
                <a:cs typeface="Times New Roman" pitchFamily="18" charset="0"/>
              </a:rPr>
              <a:t>ALERTS AND NOTIFICATIONS:</a:t>
            </a:r>
            <a:r>
              <a:rPr lang="en-US" sz="2400" dirty="0">
                <a:solidFill>
                  <a:srgbClr val="FF0000"/>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Generate automated alerts and notifications for healthcare providers when vital signs or health parameters fall outside predefined safe ranges. Alerts can be delivered via email, SMS, or mobile app notifications.</a:t>
            </a:r>
          </a:p>
          <a:p>
            <a:pPr algn="just"/>
            <a:r>
              <a:rPr lang="en-US" sz="2400" b="1" dirty="0">
                <a:solidFill>
                  <a:srgbClr val="FF0000"/>
                </a:solidFill>
                <a:latin typeface="Times New Roman" pitchFamily="18" charset="0"/>
                <a:cs typeface="Times New Roman" pitchFamily="18" charset="0"/>
              </a:rPr>
              <a:t>MEDICATION MANAGEMENT:</a:t>
            </a:r>
            <a:r>
              <a:rPr lang="en-US" sz="2400" dirty="0">
                <a:solidFill>
                  <a:srgbClr val="FF0000"/>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Remind patients to take medications on time and track medication adherence. Alert healthcare providers if a patient misses a dose or experiences adverse effects.</a:t>
            </a:r>
          </a:p>
          <a:p>
            <a:pPr algn="just"/>
            <a:r>
              <a:rPr lang="en-US" sz="2400" b="1" dirty="0">
                <a:solidFill>
                  <a:srgbClr val="FF0000"/>
                </a:solidFill>
                <a:latin typeface="Times New Roman" pitchFamily="18" charset="0"/>
                <a:cs typeface="Times New Roman" pitchFamily="18" charset="0"/>
              </a:rPr>
              <a:t>PATIENT ENGAGEMENT:</a:t>
            </a:r>
            <a:r>
              <a:rPr lang="en-US" sz="2400" dirty="0">
                <a:solidFill>
                  <a:srgbClr val="FF0000"/>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Engage patients in their own healthcare by providing them with educational resources, health tips, and progress reports. Encourage healthy behaviors and lifestyle changes.</a:t>
            </a:r>
            <a:endParaRPr lang="en-IN"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263620"/>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imbursements for Remote Patient Monitoring: How to Use Them to Raise  Practice Revenue - RemetricHealth"/>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brightnessContrast bright="-68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30984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2833133" y="277042"/>
            <a:ext cx="12342334"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USER EXPERIENCE</a:t>
            </a:r>
          </a:p>
        </p:txBody>
      </p:sp>
      <p:sp>
        <p:nvSpPr>
          <p:cNvPr id="8" name="TextBox 7">
            <a:extLst>
              <a:ext uri="{FF2B5EF4-FFF2-40B4-BE49-F238E27FC236}">
                <a16:creationId xmlns:a16="http://schemas.microsoft.com/office/drawing/2014/main" xmlns="" id="{F4AA39F8-FD1E-DBD2-D62B-278A89103898}"/>
              </a:ext>
            </a:extLst>
          </p:cNvPr>
          <p:cNvSpPr txBox="1"/>
          <p:nvPr/>
        </p:nvSpPr>
        <p:spPr>
          <a:xfrm>
            <a:off x="155709" y="1477414"/>
            <a:ext cx="11880581" cy="2277547"/>
          </a:xfrm>
          <a:prstGeom prst="rect">
            <a:avLst/>
          </a:prstGeom>
          <a:noFill/>
        </p:spPr>
        <p:txBody>
          <a:bodyPr wrap="square" rtlCol="0">
            <a:spAutoFit/>
          </a:bodyPr>
          <a:lstStyle/>
          <a:p>
            <a:pPr marL="0" indent="0" algn="l">
              <a:buNone/>
            </a:pPr>
            <a:r>
              <a:rPr lang="en-US" sz="2200" b="1" dirty="0">
                <a:solidFill>
                  <a:schemeClr val="accent2">
                    <a:lumMod val="75000"/>
                  </a:schemeClr>
                </a:solidFill>
                <a:latin typeface="Times New Roman" panose="02020603050405020304" pitchFamily="18" charset="0"/>
                <a:cs typeface="Times New Roman" panose="02020603050405020304" pitchFamily="18" charset="0"/>
              </a:rPr>
              <a:t>1.</a:t>
            </a:r>
            <a:r>
              <a:rPr lang="en-US" sz="2200" b="1" i="0" dirty="0">
                <a:solidFill>
                  <a:schemeClr val="accent2">
                    <a:lumMod val="75000"/>
                  </a:schemeClr>
                </a:solidFill>
                <a:effectLst/>
                <a:latin typeface="Times New Roman" panose="02020603050405020304" pitchFamily="18" charset="0"/>
                <a:cs typeface="Times New Roman" panose="02020603050405020304" pitchFamily="18" charset="0"/>
              </a:rPr>
              <a:t>PATIENTS:</a:t>
            </a:r>
            <a:endParaRPr lang="en-US" dirty="0"/>
          </a:p>
          <a:p>
            <a:r>
              <a:rPr lang="en-US" sz="2400" b="1" dirty="0">
                <a:solidFill>
                  <a:schemeClr val="bg1"/>
                </a:solidFill>
                <a:latin typeface="Times New Roman" pitchFamily="18" charset="0"/>
                <a:cs typeface="Times New Roman" pitchFamily="18" charset="0"/>
              </a:rPr>
              <a:t>SETUP AND ONBOARDING:</a:t>
            </a:r>
            <a:r>
              <a:rPr lang="en-US" sz="2400" dirty="0">
                <a:solidFill>
                  <a:schemeClr val="bg1"/>
                </a:solidFill>
                <a:latin typeface="Times New Roman" pitchFamily="18" charset="0"/>
                <a:cs typeface="Times New Roman" pitchFamily="18" charset="0"/>
              </a:rPr>
              <a:t> Patients would start by receiving their wearable devices and instructions on how to use them. The onboarding process should be simple, with clear, easy-to-follow instructions.</a:t>
            </a:r>
          </a:p>
          <a:p>
            <a:r>
              <a:rPr lang="en-US" sz="2400" b="1" dirty="0">
                <a:solidFill>
                  <a:schemeClr val="bg1"/>
                </a:solidFill>
                <a:latin typeface="Times New Roman" pitchFamily="18" charset="0"/>
                <a:cs typeface="Times New Roman" pitchFamily="18" charset="0"/>
              </a:rPr>
              <a:t>COMMUNICATION:</a:t>
            </a:r>
            <a:r>
              <a:rPr lang="en-US" sz="2400" dirty="0">
                <a:solidFill>
                  <a:schemeClr val="bg1"/>
                </a:solidFill>
                <a:latin typeface="Times New Roman" pitchFamily="18" charset="0"/>
                <a:cs typeface="Times New Roman" pitchFamily="18" charset="0"/>
              </a:rPr>
              <a:t> The system should facilitate easy communication between patients and healthcare providers, allowing patients to ask questions, report symptoms, or seek guidance.</a:t>
            </a:r>
          </a:p>
        </p:txBody>
      </p:sp>
      <p:sp>
        <p:nvSpPr>
          <p:cNvPr id="5" name="TextBox 4">
            <a:extLst>
              <a:ext uri="{FF2B5EF4-FFF2-40B4-BE49-F238E27FC236}">
                <a16:creationId xmlns:a16="http://schemas.microsoft.com/office/drawing/2014/main" xmlns="" id="{2050DDA8-1318-EEBB-6A81-4E932EE5F9E3}"/>
              </a:ext>
            </a:extLst>
          </p:cNvPr>
          <p:cNvSpPr txBox="1"/>
          <p:nvPr/>
        </p:nvSpPr>
        <p:spPr>
          <a:xfrm>
            <a:off x="106339" y="3867908"/>
            <a:ext cx="8191500" cy="430887"/>
          </a:xfrm>
          <a:prstGeom prst="rect">
            <a:avLst/>
          </a:prstGeom>
          <a:noFill/>
        </p:spPr>
        <p:txBody>
          <a:bodyPr wrap="square">
            <a:spAutoFit/>
          </a:bodyPr>
          <a:lstStyle/>
          <a:p>
            <a:r>
              <a:rPr lang="en-IN" sz="2200" b="1" dirty="0">
                <a:solidFill>
                  <a:schemeClr val="accent2">
                    <a:lumMod val="75000"/>
                  </a:schemeClr>
                </a:solidFill>
                <a:latin typeface="Söhne"/>
              </a:rPr>
              <a:t>2.</a:t>
            </a:r>
            <a:r>
              <a:rPr lang="en-IN" sz="2200" b="1" i="0" dirty="0">
                <a:solidFill>
                  <a:schemeClr val="accent2">
                    <a:lumMod val="75000"/>
                  </a:schemeClr>
                </a:solidFill>
                <a:effectLst/>
                <a:latin typeface="Söhne"/>
              </a:rPr>
              <a:t>HEALTHCARE PROFESSIONALS</a:t>
            </a:r>
            <a:r>
              <a:rPr lang="en-IN" sz="1800" b="1" i="0" dirty="0">
                <a:solidFill>
                  <a:schemeClr val="accent2">
                    <a:lumMod val="75000"/>
                  </a:schemeClr>
                </a:solidFill>
                <a:effectLst/>
                <a:latin typeface="Söhne"/>
              </a:rPr>
              <a:t>:</a:t>
            </a:r>
            <a:endParaRPr lang="en-IN" dirty="0">
              <a:solidFill>
                <a:schemeClr val="accent2">
                  <a:lumMod val="75000"/>
                </a:schemeClr>
              </a:solidFill>
            </a:endParaRPr>
          </a:p>
        </p:txBody>
      </p:sp>
      <p:sp>
        <p:nvSpPr>
          <p:cNvPr id="10" name="TextBox 9">
            <a:extLst>
              <a:ext uri="{FF2B5EF4-FFF2-40B4-BE49-F238E27FC236}">
                <a16:creationId xmlns:a16="http://schemas.microsoft.com/office/drawing/2014/main" xmlns="" id="{D0A774C2-FB23-48E7-3CC1-F0A633B6B9C8}"/>
              </a:ext>
            </a:extLst>
          </p:cNvPr>
          <p:cNvSpPr txBox="1"/>
          <p:nvPr/>
        </p:nvSpPr>
        <p:spPr>
          <a:xfrm>
            <a:off x="-276091" y="4298795"/>
            <a:ext cx="11531600" cy="2123658"/>
          </a:xfrm>
          <a:prstGeom prst="rect">
            <a:avLst/>
          </a:prstGeom>
          <a:noFill/>
        </p:spPr>
        <p:txBody>
          <a:bodyPr wrap="square">
            <a:spAutoFit/>
          </a:bodyPr>
          <a:lstStyle/>
          <a:p>
            <a:pPr marL="457200" lvl="1" indent="0" algn="just">
              <a:buNone/>
            </a:pPr>
            <a:r>
              <a:rPr lang="en-US" sz="2200" b="1" i="0" dirty="0">
                <a:solidFill>
                  <a:schemeClr val="bg1"/>
                </a:solidFill>
                <a:effectLst/>
                <a:latin typeface="Times New Roman" panose="02020603050405020304" pitchFamily="18" charset="0"/>
                <a:cs typeface="Times New Roman" panose="02020603050405020304" pitchFamily="18" charset="0"/>
              </a:rPr>
              <a:t>Data Accessibility:</a:t>
            </a:r>
            <a:r>
              <a:rPr lang="en-US" sz="2200" b="0" i="0" dirty="0">
                <a:solidFill>
                  <a:schemeClr val="bg1"/>
                </a:solidFill>
                <a:effectLst/>
                <a:latin typeface="Times New Roman" panose="02020603050405020304" pitchFamily="18" charset="0"/>
                <a:cs typeface="Times New Roman" panose="02020603050405020304" pitchFamily="18" charset="0"/>
              </a:rPr>
              <a:t> Healthcare providers should have secure access to patient data in real-time. The system should provide a clear overview of patient status and trends.</a:t>
            </a:r>
          </a:p>
          <a:p>
            <a:pPr marL="457200" lvl="1" indent="0" algn="just">
              <a:buNone/>
            </a:pPr>
            <a:r>
              <a:rPr lang="en-US" sz="2200" b="1" i="0" dirty="0">
                <a:solidFill>
                  <a:schemeClr val="bg1"/>
                </a:solidFill>
                <a:effectLst/>
                <a:latin typeface="Times New Roman" panose="02020603050405020304" pitchFamily="18" charset="0"/>
                <a:cs typeface="Times New Roman" panose="02020603050405020304" pitchFamily="18" charset="0"/>
              </a:rPr>
              <a:t>Alert Management:</a:t>
            </a:r>
            <a:r>
              <a:rPr lang="en-US" sz="2200" b="0" i="0" dirty="0">
                <a:solidFill>
                  <a:schemeClr val="bg1"/>
                </a:solidFill>
                <a:effectLst/>
                <a:latin typeface="Times New Roman" panose="02020603050405020304" pitchFamily="18" charset="0"/>
                <a:cs typeface="Times New Roman" panose="02020603050405020304" pitchFamily="18" charset="0"/>
              </a:rPr>
              <a:t> Healthcare professionals should receive alerts when patients' vital signs indicate potential issues. The system should facilitate prompt intervention when needed.</a:t>
            </a:r>
          </a:p>
          <a:p>
            <a:pPr marL="457200" lvl="1" indent="0" algn="just">
              <a:buNone/>
            </a:pPr>
            <a:r>
              <a:rPr lang="en-US" sz="2200" b="1" i="0" dirty="0">
                <a:solidFill>
                  <a:schemeClr val="bg1"/>
                </a:solidFill>
                <a:effectLst/>
                <a:latin typeface="Times New Roman" panose="02020603050405020304" pitchFamily="18" charset="0"/>
                <a:cs typeface="Times New Roman" panose="02020603050405020304" pitchFamily="18" charset="0"/>
              </a:rPr>
              <a:t>Customization:</a:t>
            </a:r>
            <a:r>
              <a:rPr lang="en-US" sz="2200" b="0" i="0" dirty="0">
                <a:solidFill>
                  <a:schemeClr val="bg1"/>
                </a:solidFill>
                <a:effectLst/>
                <a:latin typeface="Times New Roman" panose="02020603050405020304" pitchFamily="18" charset="0"/>
                <a:cs typeface="Times New Roman" panose="02020603050405020304" pitchFamily="18" charset="0"/>
              </a:rPr>
              <a:t> Healthcare providers may need the ability to customize alert thresholds and monitoring/health parameters based on individual patient needs and medical guidelines.</a:t>
            </a:r>
          </a:p>
        </p:txBody>
      </p:sp>
    </p:spTree>
    <p:extLst>
      <p:ext uri="{BB962C8B-B14F-4D97-AF65-F5344CB8AC3E}">
        <p14:creationId xmlns:p14="http://schemas.microsoft.com/office/powerpoint/2010/main" val="1319444926"/>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imbursements for Remote Patient Monitoring: How to Use Them to Raise  Practice Revenue - RemetricHealth"/>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brightnessContrast bright="-68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662244" y="368669"/>
            <a:ext cx="12342334"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BUSINESS/ IMPACT POTENTIAL</a:t>
            </a:r>
          </a:p>
        </p:txBody>
      </p:sp>
      <p:sp>
        <p:nvSpPr>
          <p:cNvPr id="8" name="TextBox 7">
            <a:extLst>
              <a:ext uri="{FF2B5EF4-FFF2-40B4-BE49-F238E27FC236}">
                <a16:creationId xmlns:a16="http://schemas.microsoft.com/office/drawing/2014/main" xmlns="" id="{F4AA39F8-FD1E-DBD2-D62B-278A89103898}"/>
              </a:ext>
            </a:extLst>
          </p:cNvPr>
          <p:cNvSpPr txBox="1"/>
          <p:nvPr/>
        </p:nvSpPr>
        <p:spPr>
          <a:xfrm>
            <a:off x="311419" y="1472952"/>
            <a:ext cx="10852150" cy="3477875"/>
          </a:xfrm>
          <a:prstGeom prst="rect">
            <a:avLst/>
          </a:prstGeom>
          <a:noFill/>
        </p:spPr>
        <p:txBody>
          <a:bodyPr wrap="square" rtlCol="0">
            <a:spAutoFit/>
          </a:bodyPr>
          <a:lstStyle/>
          <a:p>
            <a:pPr marL="0" indent="0" algn="just">
              <a:buNone/>
            </a:pPr>
            <a:r>
              <a:rPr lang="en-US" sz="2200" b="1" dirty="0">
                <a:solidFill>
                  <a:schemeClr val="accent2">
                    <a:lumMod val="75000"/>
                  </a:schemeClr>
                </a:solidFill>
                <a:latin typeface="Times New Roman" panose="02020603050405020304" pitchFamily="18" charset="0"/>
                <a:cs typeface="Times New Roman" panose="02020603050405020304" pitchFamily="18" charset="0"/>
              </a:rPr>
              <a:t>1</a:t>
            </a:r>
            <a:r>
              <a:rPr lang="en-US" sz="2200" b="1" i="0" dirty="0">
                <a:solidFill>
                  <a:schemeClr val="accent2">
                    <a:lumMod val="75000"/>
                  </a:schemeClr>
                </a:solidFill>
                <a:effectLst/>
                <a:latin typeface="Times New Roman" panose="02020603050405020304" pitchFamily="18" charset="0"/>
                <a:cs typeface="Times New Roman" panose="02020603050405020304" pitchFamily="18" charset="0"/>
              </a:rPr>
              <a:t>.COST SAVINGS:</a:t>
            </a:r>
            <a:r>
              <a:rPr lang="en-US" sz="2200" b="0" i="0" dirty="0">
                <a:solidFill>
                  <a:schemeClr val="accent2">
                    <a:lumMod val="75000"/>
                  </a:schemeClr>
                </a:solidFill>
                <a:effectLst/>
                <a:latin typeface="Times New Roman" panose="02020603050405020304" pitchFamily="18" charset="0"/>
                <a:cs typeface="Times New Roman" panose="02020603050405020304" pitchFamily="18" charset="0"/>
              </a:rPr>
              <a:t> </a:t>
            </a:r>
            <a:r>
              <a:rPr lang="en-US" sz="2200" b="0" i="0" dirty="0">
                <a:solidFill>
                  <a:schemeClr val="bg1"/>
                </a:solidFill>
                <a:effectLst/>
                <a:latin typeface="Times New Roman" panose="02020603050405020304" pitchFamily="18" charset="0"/>
                <a:cs typeface="Times New Roman" panose="02020603050405020304" pitchFamily="18" charset="0"/>
              </a:rPr>
              <a:t>Remote patient monitoring can help healthcare providers reduce the costs associated with hospital readmissions and in-person visits. This can be especially attractive for healthcare systems looking to improve efficiency and reduce healthcare expenditures.</a:t>
            </a:r>
            <a:endParaRPr lang="en-US" sz="2200"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sz="2200" b="1" dirty="0">
                <a:solidFill>
                  <a:schemeClr val="accent2">
                    <a:lumMod val="75000"/>
                  </a:schemeClr>
                </a:solidFill>
                <a:latin typeface="Times New Roman" panose="02020603050405020304" pitchFamily="18" charset="0"/>
                <a:cs typeface="Times New Roman" panose="02020603050405020304" pitchFamily="18" charset="0"/>
              </a:rPr>
              <a:t>2</a:t>
            </a:r>
            <a:r>
              <a:rPr lang="en-US" sz="2200" b="1" i="0" dirty="0">
                <a:solidFill>
                  <a:schemeClr val="accent2">
                    <a:lumMod val="75000"/>
                  </a:schemeClr>
                </a:solidFill>
                <a:effectLst/>
                <a:latin typeface="Times New Roman" panose="02020603050405020304" pitchFamily="18" charset="0"/>
                <a:cs typeface="Times New Roman" panose="02020603050405020304" pitchFamily="18" charset="0"/>
              </a:rPr>
              <a:t>.DEVICE SALES:</a:t>
            </a:r>
            <a:r>
              <a:rPr lang="en-US" sz="2200" b="0" i="0" dirty="0">
                <a:solidFill>
                  <a:schemeClr val="accent2">
                    <a:lumMod val="75000"/>
                  </a:schemeClr>
                </a:solidFill>
                <a:effectLst/>
                <a:latin typeface="Times New Roman" panose="02020603050405020304" pitchFamily="18" charset="0"/>
                <a:cs typeface="Times New Roman" panose="02020603050405020304" pitchFamily="18" charset="0"/>
              </a:rPr>
              <a:t> </a:t>
            </a:r>
            <a:r>
              <a:rPr lang="en-US" sz="2200" b="0" i="0" dirty="0">
                <a:solidFill>
                  <a:schemeClr val="bg1"/>
                </a:solidFill>
                <a:effectLst/>
                <a:latin typeface="Times New Roman" panose="02020603050405020304" pitchFamily="18" charset="0"/>
                <a:cs typeface="Times New Roman" panose="02020603050405020304" pitchFamily="18" charset="0"/>
              </a:rPr>
              <a:t>Selling monitoring devices and kits to healthcare facilities, clinics, or individuals can be a revenue stream for businesses. These devices can be based on Arduino technology and can be tailored to specific patient needs.</a:t>
            </a:r>
          </a:p>
          <a:p>
            <a:pPr marL="0" indent="0" algn="just">
              <a:buNone/>
            </a:pPr>
            <a:r>
              <a:rPr lang="en-US" sz="2200" b="1" i="0" dirty="0">
                <a:solidFill>
                  <a:schemeClr val="accent2">
                    <a:lumMod val="75000"/>
                  </a:schemeClr>
                </a:solidFill>
                <a:effectLst/>
                <a:latin typeface="Times New Roman" panose="02020603050405020304" pitchFamily="18" charset="0"/>
                <a:cs typeface="Times New Roman" panose="02020603050405020304" pitchFamily="18" charset="0"/>
              </a:rPr>
              <a:t>4.PARTNERSHIPS:</a:t>
            </a:r>
            <a:r>
              <a:rPr lang="en-US" sz="2200" b="0" i="0" dirty="0">
                <a:solidFill>
                  <a:schemeClr val="accent2">
                    <a:lumMod val="75000"/>
                  </a:schemeClr>
                </a:solidFill>
                <a:effectLst/>
                <a:latin typeface="Times New Roman" panose="02020603050405020304" pitchFamily="18" charset="0"/>
                <a:cs typeface="Times New Roman" panose="02020603050405020304" pitchFamily="18" charset="0"/>
              </a:rPr>
              <a:t> </a:t>
            </a:r>
            <a:r>
              <a:rPr lang="en-US" sz="2200" b="0" i="0" dirty="0">
                <a:solidFill>
                  <a:schemeClr val="bg1"/>
                </a:solidFill>
                <a:effectLst/>
                <a:latin typeface="Times New Roman" panose="02020603050405020304" pitchFamily="18" charset="0"/>
                <a:cs typeface="Times New Roman" panose="02020603050405020304" pitchFamily="18" charset="0"/>
              </a:rPr>
              <a:t>Collaborations with hospitals, healthcare providers, insurance companies, and telehealth platforms can open doors to large-scale adoption and distribution of the monitoring system.</a:t>
            </a:r>
          </a:p>
          <a:p>
            <a:pPr algn="just"/>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D1645A7E-4D30-6FBB-24A7-49F5B7432B50}"/>
              </a:ext>
            </a:extLst>
          </p:cNvPr>
          <p:cNvSpPr txBox="1"/>
          <p:nvPr/>
        </p:nvSpPr>
        <p:spPr>
          <a:xfrm>
            <a:off x="346547" y="4616300"/>
            <a:ext cx="11534034" cy="2123658"/>
          </a:xfrm>
          <a:prstGeom prst="rect">
            <a:avLst/>
          </a:prstGeom>
          <a:noFill/>
        </p:spPr>
        <p:txBody>
          <a:bodyPr wrap="square">
            <a:spAutoFit/>
          </a:bodyPr>
          <a:lstStyle/>
          <a:p>
            <a:pPr algn="just"/>
            <a:r>
              <a:rPr lang="en-US" sz="2200" b="1" i="0" dirty="0">
                <a:solidFill>
                  <a:schemeClr val="accent2">
                    <a:lumMod val="75000"/>
                  </a:schemeClr>
                </a:solidFill>
                <a:effectLst/>
                <a:latin typeface="Times New Roman" panose="02020603050405020304" pitchFamily="18" charset="0"/>
                <a:cs typeface="Times New Roman" panose="02020603050405020304" pitchFamily="18" charset="0"/>
              </a:rPr>
              <a:t>5.REDUCED HOSPITALIZATIONS:</a:t>
            </a:r>
            <a:r>
              <a:rPr lang="en-US" sz="2200" b="0" i="0" dirty="0">
                <a:solidFill>
                  <a:schemeClr val="accent2">
                    <a:lumMod val="75000"/>
                  </a:schemeClr>
                </a:solidFill>
                <a:effectLst/>
                <a:latin typeface="Times New Roman" panose="02020603050405020304" pitchFamily="18" charset="0"/>
                <a:cs typeface="Times New Roman" panose="02020603050405020304" pitchFamily="18" charset="0"/>
              </a:rPr>
              <a:t> </a:t>
            </a:r>
            <a:r>
              <a:rPr lang="en-US" sz="2200" b="0" i="0" dirty="0">
                <a:solidFill>
                  <a:schemeClr val="bg1"/>
                </a:solidFill>
                <a:effectLst/>
                <a:latin typeface="Times New Roman" panose="02020603050405020304" pitchFamily="18" charset="0"/>
                <a:cs typeface="Times New Roman" panose="02020603050405020304" pitchFamily="18" charset="0"/>
              </a:rPr>
              <a:t>By monitoring patients remotely, healthcare providers can reduce the need for frequent hospitalizations, freeing up healthcare resources for more critical cases.</a:t>
            </a:r>
          </a:p>
          <a:p>
            <a:pPr algn="just"/>
            <a:r>
              <a:rPr lang="en-US" sz="2200" b="1" i="0" dirty="0">
                <a:solidFill>
                  <a:schemeClr val="accent2">
                    <a:lumMod val="75000"/>
                  </a:schemeClr>
                </a:solidFill>
                <a:effectLst/>
                <a:latin typeface="Times New Roman" panose="02020603050405020304" pitchFamily="18" charset="0"/>
                <a:cs typeface="Times New Roman" panose="02020603050405020304" pitchFamily="18" charset="0"/>
              </a:rPr>
              <a:t>6.INCREASED ACCESS TO CARE:</a:t>
            </a:r>
            <a:r>
              <a:rPr lang="en-US" sz="2200" b="0" i="0" dirty="0">
                <a:solidFill>
                  <a:schemeClr val="accent2">
                    <a:lumMod val="75000"/>
                  </a:schemeClr>
                </a:solidFill>
                <a:effectLst/>
                <a:latin typeface="Times New Roman" panose="02020603050405020304" pitchFamily="18" charset="0"/>
                <a:cs typeface="Times New Roman" panose="02020603050405020304" pitchFamily="18" charset="0"/>
              </a:rPr>
              <a:t> </a:t>
            </a:r>
            <a:r>
              <a:rPr lang="en-US" sz="2200" b="0" i="0" dirty="0">
                <a:solidFill>
                  <a:schemeClr val="bg1"/>
                </a:solidFill>
                <a:effectLst/>
                <a:latin typeface="Times New Roman" panose="02020603050405020304" pitchFamily="18" charset="0"/>
                <a:cs typeface="Times New Roman" panose="02020603050405020304" pitchFamily="18" charset="0"/>
              </a:rPr>
              <a:t>Remote monitoring can provide healthcare access to individuals in remote or underserved areas, improving healthcare equity.</a:t>
            </a:r>
          </a:p>
          <a:p>
            <a:pPr algn="just"/>
            <a:r>
              <a:rPr lang="en-US" sz="2200" b="1" i="0" dirty="0">
                <a:solidFill>
                  <a:schemeClr val="accent2">
                    <a:lumMod val="75000"/>
                  </a:schemeClr>
                </a:solidFill>
                <a:effectLst/>
                <a:latin typeface="Times New Roman" panose="02020603050405020304" pitchFamily="18" charset="0"/>
                <a:cs typeface="Times New Roman" panose="02020603050405020304" pitchFamily="18" charset="0"/>
              </a:rPr>
              <a:t>7.ENHANCED QUALITY OF LIFE:</a:t>
            </a:r>
            <a:r>
              <a:rPr lang="en-US" sz="2200" b="0" i="0" dirty="0">
                <a:solidFill>
                  <a:schemeClr val="accent2">
                    <a:lumMod val="75000"/>
                  </a:schemeClr>
                </a:solidFill>
                <a:effectLst/>
                <a:latin typeface="Times New Roman" panose="02020603050405020304" pitchFamily="18" charset="0"/>
                <a:cs typeface="Times New Roman" panose="02020603050405020304" pitchFamily="18" charset="0"/>
              </a:rPr>
              <a:t> </a:t>
            </a:r>
            <a:r>
              <a:rPr lang="en-US" sz="2200" b="0" i="0" dirty="0">
                <a:solidFill>
                  <a:schemeClr val="bg1"/>
                </a:solidFill>
                <a:effectLst/>
                <a:latin typeface="Times New Roman" panose="02020603050405020304" pitchFamily="18" charset="0"/>
                <a:cs typeface="Times New Roman" panose="02020603050405020304" pitchFamily="18" charset="0"/>
              </a:rPr>
              <a:t>Patients can enjoy a better quality of life by staying in the comfort of their homes while still receiving high-quality care and support.</a:t>
            </a:r>
          </a:p>
        </p:txBody>
      </p:sp>
    </p:spTree>
    <p:extLst>
      <p:ext uri="{BB962C8B-B14F-4D97-AF65-F5344CB8AC3E}">
        <p14:creationId xmlns:p14="http://schemas.microsoft.com/office/powerpoint/2010/main" val="2006413120"/>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CF71EC50-1D08-8F64-E8D6-B5D9131C9C9C}"/>
              </a:ext>
            </a:extLst>
          </p:cNvPr>
          <p:cNvSpPr/>
          <p:nvPr/>
        </p:nvSpPr>
        <p:spPr>
          <a:xfrm>
            <a:off x="3060290" y="443598"/>
            <a:ext cx="6071419" cy="5889523"/>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E706409-0559-4590-0839-8C19C1316C02}"/>
              </a:ext>
            </a:extLst>
          </p:cNvPr>
          <p:cNvSpPr txBox="1"/>
          <p:nvPr/>
        </p:nvSpPr>
        <p:spPr>
          <a:xfrm>
            <a:off x="3627119" y="3008121"/>
            <a:ext cx="5224781" cy="1477328"/>
          </a:xfrm>
          <a:prstGeom prst="rect">
            <a:avLst/>
          </a:prstGeom>
          <a:noFill/>
        </p:spPr>
        <p:txBody>
          <a:bodyPr wrap="square" rtlCol="0">
            <a:spAutoFit/>
          </a:bodyPr>
          <a:lstStyle/>
          <a:p>
            <a:pPr algn="ctr"/>
            <a:r>
              <a:rPr lang="en-IN" sz="4500" b="1" dirty="0">
                <a:solidFill>
                  <a:schemeClr val="bg1"/>
                </a:solidFill>
                <a:latin typeface="Times New Roman" panose="02020603050405020304" pitchFamily="18" charset="0"/>
                <a:cs typeface="Times New Roman" panose="02020603050405020304" pitchFamily="18" charset="0"/>
              </a:rPr>
              <a:t>LITERATURE REVIEW</a:t>
            </a:r>
          </a:p>
        </p:txBody>
      </p:sp>
      <p:pic>
        <p:nvPicPr>
          <p:cNvPr id="3" name="Graphic 2" descr="Checklist with solid fill">
            <a:extLst>
              <a:ext uri="{FF2B5EF4-FFF2-40B4-BE49-F238E27FC236}">
                <a16:creationId xmlns:a16="http://schemas.microsoft.com/office/drawing/2014/main" xmlns="" id="{C0957D35-DA63-8F7C-40FB-B2E7236F12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889500" y="923806"/>
            <a:ext cx="2084315" cy="2084315"/>
          </a:xfrm>
          <a:prstGeom prst="rect">
            <a:avLst/>
          </a:prstGeom>
        </p:spPr>
      </p:pic>
    </p:spTree>
    <p:extLst>
      <p:ext uri="{BB962C8B-B14F-4D97-AF65-F5344CB8AC3E}">
        <p14:creationId xmlns:p14="http://schemas.microsoft.com/office/powerpoint/2010/main" val="1674733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imbursements for Remote Patient Monitoring: How to Use Them to Raise  Practice Revenue - RemetricHealth"/>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2000" contrast="3000"/>
                    </a14:imgEffect>
                  </a14:imgLayer>
                </a14:imgProps>
              </a:ex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556658" y="-129183"/>
            <a:ext cx="11078684" cy="923330"/>
          </a:xfrm>
          <a:prstGeom prst="rect">
            <a:avLst/>
          </a:prstGeom>
          <a:noFill/>
        </p:spPr>
        <p:txBody>
          <a:bodyPr wrap="square" rtlCol="0">
            <a:spAutoFit/>
          </a:bodyPr>
          <a:lstStyle/>
          <a:p>
            <a:pPr algn="ctr"/>
            <a:r>
              <a:rPr lang="en-US" sz="5400" b="1" dirty="0">
                <a:solidFill>
                  <a:schemeClr val="bg1"/>
                </a:solidFill>
                <a:latin typeface="Times New Roman" panose="02020603050405020304" pitchFamily="18" charset="0"/>
                <a:cs typeface="Times New Roman" panose="02020603050405020304" pitchFamily="18" charset="0"/>
              </a:rPr>
              <a:t>L</a:t>
            </a:r>
            <a:r>
              <a:rPr lang="en-IN" sz="5400" b="1" dirty="0">
                <a:solidFill>
                  <a:schemeClr val="bg1"/>
                </a:solidFill>
                <a:latin typeface="Times New Roman" panose="02020603050405020304" pitchFamily="18" charset="0"/>
                <a:cs typeface="Times New Roman" panose="02020603050405020304" pitchFamily="18" charset="0"/>
              </a:rPr>
              <a:t>ITERATURE REVIEW</a:t>
            </a:r>
          </a:p>
        </p:txBody>
      </p:sp>
      <p:sp>
        <p:nvSpPr>
          <p:cNvPr id="2" name="Rectangle 1">
            <a:extLst>
              <a:ext uri="{FF2B5EF4-FFF2-40B4-BE49-F238E27FC236}">
                <a16:creationId xmlns:a16="http://schemas.microsoft.com/office/drawing/2014/main" xmlns="" id="{EDD02150-AFF1-6B94-442B-9137DB9A10A5}"/>
              </a:ext>
            </a:extLst>
          </p:cNvPr>
          <p:cNvSpPr>
            <a:spLocks noChangeArrowheads="1"/>
          </p:cNvSpPr>
          <p:nvPr/>
        </p:nvSpPr>
        <p:spPr bwMode="auto">
          <a:xfrm>
            <a:off x="139910" y="584828"/>
            <a:ext cx="11662013" cy="649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chemeClr val="bg1"/>
                </a:solidFill>
                <a:latin typeface="Times New Roman" panose="02020603050405020304" pitchFamily="18" charset="0"/>
                <a:cs typeface="Times New Roman" panose="02020603050405020304" pitchFamily="18" charset="0"/>
              </a:rPr>
              <a:t>G</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rowing body of research and development in the field of healthcare technology. These systems aim to improve patient outcomes, increase access to care, and reduce healthcare costs by enabling continuous monitoring and remote communication between patients and healthcare providers. Below, I summarize key findings from the literature on patient remote monitoring systems.</a:t>
            </a: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DEFINITION AND COMPONENTS</a:t>
            </a:r>
            <a:r>
              <a:rPr kumimoji="0" lang="en-US" alt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Patient remote monitoring systems are defined as technology-driven solutions that enable the collection of patient health data outside of traditional healthcare settings. These systems typically consist of wearable or implantable sensors, mobile apps, cloud-based platforms, and communication channels that connect patients with healthcare providers.</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CHRONIC DISEASE MANAGEMENT</a:t>
            </a:r>
            <a:r>
              <a:rPr kumimoji="0" lang="en-US" alt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Many studies highlight the benefits of remote monitoring in managing chronic diseases, such as diabetes, hypertension, and heart failure. These systems provide real-time data on vital signs, medication adherence, and lifestyle factors, allowing for early intervention and personalized care plans.</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POSTOPERATIVE CARE</a:t>
            </a:r>
            <a:r>
              <a:rPr kumimoji="0" lang="en-US" alt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Patient remote monitoring systems have been applied in postoperative care to track recovery progress and detect complications. They help reduce hospital readmissions, improve patient satisfaction, and enhance the overall quality of care.</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ELDERLY CARE</a:t>
            </a:r>
            <a:r>
              <a:rPr kumimoji="0" lang="en-US" alt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aging population has increased interest in remote monitoring for the elderly. These systems can assist in fall detection, medication reminders, and monitoring cognitive decline, enabling seniors to live independently while staying connected to healthcare providers.</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MENTAL HEALTH</a:t>
            </a:r>
            <a:r>
              <a:rPr kumimoji="0" lang="en-US" alt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Remote monitoring systems have expanded to include mental health applications, such as monitoring mood, sleep patterns, and anxiety levels. These systems offer a way to provide timely interventions and support for individuals with mental health conditions.</a:t>
            </a:r>
          </a:p>
          <a:p>
            <a:pPr marL="0" marR="0" lvl="0" indent="0" algn="just" defTabSz="914400" rtl="0" eaLnBrk="0" fontAlgn="base" latinLnBrk="0" hangingPunct="0">
              <a:lnSpc>
                <a:spcPct val="100000"/>
              </a:lnSpc>
              <a:spcBef>
                <a:spcPct val="0"/>
              </a:spcBef>
              <a:spcAft>
                <a:spcPct val="0"/>
              </a:spcAft>
              <a:buClrTx/>
              <a:buSzTx/>
              <a:buFontTx/>
              <a:buAutoNum type="arabicPeriod" startAt="7"/>
              <a:tabLst/>
            </a:pPr>
            <a:r>
              <a:rPr kumimoji="0" lang="en-US" alt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DATA SECURITY AND PRIVACY</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Ensuring the security and privacy of patient data is a significant concern. Researchers have emphasized the need for robust encryption, authentication mechanisms, and compliance with healthcare data regulations.</a:t>
            </a:r>
          </a:p>
        </p:txBody>
      </p:sp>
    </p:spTree>
    <p:extLst>
      <p:ext uri="{BB962C8B-B14F-4D97-AF65-F5344CB8AC3E}">
        <p14:creationId xmlns:p14="http://schemas.microsoft.com/office/powerpoint/2010/main" val="3599745540"/>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CF71EC50-1D08-8F64-E8D6-B5D9131C9C9C}"/>
              </a:ext>
            </a:extLst>
          </p:cNvPr>
          <p:cNvSpPr/>
          <p:nvPr/>
        </p:nvSpPr>
        <p:spPr>
          <a:xfrm>
            <a:off x="3060290" y="443598"/>
            <a:ext cx="6071419" cy="5889523"/>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E706409-0559-4590-0839-8C19C1316C02}"/>
              </a:ext>
            </a:extLst>
          </p:cNvPr>
          <p:cNvSpPr txBox="1"/>
          <p:nvPr/>
        </p:nvSpPr>
        <p:spPr>
          <a:xfrm>
            <a:off x="3343704" y="2601721"/>
            <a:ext cx="5504590" cy="2862322"/>
          </a:xfrm>
          <a:prstGeom prst="rect">
            <a:avLst/>
          </a:prstGeom>
          <a:noFill/>
        </p:spPr>
        <p:txBody>
          <a:bodyPr wrap="square" rtlCol="0">
            <a:spAutoFit/>
          </a:bodyPr>
          <a:lstStyle/>
          <a:p>
            <a:pPr algn="ctr"/>
            <a:r>
              <a:rPr lang="en-IN" sz="4500" b="1" dirty="0">
                <a:solidFill>
                  <a:schemeClr val="bg1"/>
                </a:solidFill>
                <a:latin typeface="Times New Roman" panose="02020603050405020304" pitchFamily="18" charset="0"/>
                <a:cs typeface="Times New Roman" panose="02020603050405020304" pitchFamily="18" charset="0"/>
              </a:rPr>
              <a:t>FUTURE DEVELOPMENT</a:t>
            </a:r>
          </a:p>
          <a:p>
            <a:pPr algn="ctr"/>
            <a:r>
              <a:rPr lang="en-IN" sz="4500" b="1" dirty="0">
                <a:solidFill>
                  <a:schemeClr val="bg1"/>
                </a:solidFill>
                <a:latin typeface="Times New Roman" panose="02020603050405020304" pitchFamily="18" charset="0"/>
                <a:cs typeface="Times New Roman" panose="02020603050405020304" pitchFamily="18" charset="0"/>
              </a:rPr>
              <a:t>&amp;</a:t>
            </a:r>
          </a:p>
          <a:p>
            <a:pPr algn="ctr"/>
            <a:r>
              <a:rPr lang="en-IN" sz="4500" b="1" dirty="0">
                <a:solidFill>
                  <a:schemeClr val="bg1"/>
                </a:solidFill>
                <a:latin typeface="Times New Roman" panose="02020603050405020304" pitchFamily="18" charset="0"/>
                <a:cs typeface="Times New Roman" panose="02020603050405020304" pitchFamily="18" charset="0"/>
              </a:rPr>
              <a:t>ENHANCEMENT</a:t>
            </a:r>
          </a:p>
        </p:txBody>
      </p:sp>
      <p:pic>
        <p:nvPicPr>
          <p:cNvPr id="3" name="Graphic 2" descr="Checklist with solid fill">
            <a:extLst>
              <a:ext uri="{FF2B5EF4-FFF2-40B4-BE49-F238E27FC236}">
                <a16:creationId xmlns:a16="http://schemas.microsoft.com/office/drawing/2014/main" xmlns="" id="{C0957D35-DA63-8F7C-40FB-B2E7236F12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053841" y="524879"/>
            <a:ext cx="2084315" cy="2084315"/>
          </a:xfrm>
          <a:prstGeom prst="rect">
            <a:avLst/>
          </a:prstGeom>
        </p:spPr>
      </p:pic>
    </p:spTree>
    <p:extLst>
      <p:ext uri="{BB962C8B-B14F-4D97-AF65-F5344CB8AC3E}">
        <p14:creationId xmlns:p14="http://schemas.microsoft.com/office/powerpoint/2010/main" val="3846024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imbursements for Remote Patient Monitoring: How to Use Them to Raise  Practice Revenue - RemetricHealth"/>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brightnessContrast bright="-68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1961117" y="15630"/>
            <a:ext cx="16469834" cy="1754326"/>
          </a:xfrm>
          <a:prstGeom prst="rect">
            <a:avLst/>
          </a:prstGeom>
          <a:noFill/>
        </p:spPr>
        <p:txBody>
          <a:bodyPr wrap="square" rtlCol="0">
            <a:spAutoFit/>
          </a:bodyPr>
          <a:lstStyle/>
          <a:p>
            <a:pPr algn="ctr"/>
            <a:r>
              <a:rPr lang="en-IN" sz="5400" b="1" dirty="0">
                <a:solidFill>
                  <a:schemeClr val="bg1"/>
                </a:solidFill>
                <a:latin typeface="Times New Roman" panose="02020603050405020304" pitchFamily="18" charset="0"/>
                <a:cs typeface="Times New Roman" panose="02020603050405020304" pitchFamily="18" charset="0"/>
              </a:rPr>
              <a:t>FUTURE DEVELOPMENT &amp;</a:t>
            </a:r>
          </a:p>
          <a:p>
            <a:pPr algn="ctr"/>
            <a:r>
              <a:rPr lang="en-IN" sz="5400" b="1" dirty="0">
                <a:solidFill>
                  <a:schemeClr val="bg1"/>
                </a:solidFill>
                <a:latin typeface="Times New Roman" panose="02020603050405020304" pitchFamily="18" charset="0"/>
                <a:cs typeface="Times New Roman" panose="02020603050405020304" pitchFamily="18" charset="0"/>
              </a:rPr>
              <a:t>ENHANCEMENT</a:t>
            </a:r>
          </a:p>
        </p:txBody>
      </p:sp>
      <p:sp>
        <p:nvSpPr>
          <p:cNvPr id="8" name="TextBox 7">
            <a:extLst>
              <a:ext uri="{FF2B5EF4-FFF2-40B4-BE49-F238E27FC236}">
                <a16:creationId xmlns:a16="http://schemas.microsoft.com/office/drawing/2014/main" xmlns="" id="{F4AA39F8-FD1E-DBD2-D62B-278A89103898}"/>
              </a:ext>
            </a:extLst>
          </p:cNvPr>
          <p:cNvSpPr txBox="1"/>
          <p:nvPr/>
        </p:nvSpPr>
        <p:spPr>
          <a:xfrm>
            <a:off x="212995" y="1928964"/>
            <a:ext cx="12121609" cy="4493538"/>
          </a:xfrm>
          <a:prstGeom prst="rect">
            <a:avLst/>
          </a:prstGeom>
          <a:noFill/>
        </p:spPr>
        <p:txBody>
          <a:bodyPr wrap="square" rtlCol="0">
            <a:spAutoFit/>
          </a:bodyPr>
          <a:lstStyle/>
          <a:p>
            <a:pPr algn="just"/>
            <a:r>
              <a:rPr lang="en-US" sz="2200" dirty="0">
                <a:solidFill>
                  <a:schemeClr val="accent2">
                    <a:lumMod val="75000"/>
                  </a:schemeClr>
                </a:solidFill>
                <a:latin typeface="Times New Roman" panose="02020603050405020304" pitchFamily="18" charset="0"/>
                <a:cs typeface="Times New Roman" panose="02020603050405020304" pitchFamily="18" charset="0"/>
              </a:rPr>
              <a:t>1.</a:t>
            </a:r>
            <a:r>
              <a:rPr lang="en-US" sz="2200" b="1" i="0" dirty="0">
                <a:solidFill>
                  <a:schemeClr val="accent2">
                    <a:lumMod val="75000"/>
                  </a:schemeClr>
                </a:solidFill>
                <a:effectLst/>
                <a:latin typeface="Times New Roman" panose="02020603050405020304" pitchFamily="18" charset="0"/>
                <a:cs typeface="Times New Roman" panose="02020603050405020304" pitchFamily="18" charset="0"/>
              </a:rPr>
              <a:t> INTEGRATION WITH AI AND MACHINE LEARNING:</a:t>
            </a:r>
          </a:p>
          <a:p>
            <a:pPr marL="0" indent="0" algn="just">
              <a:buNone/>
            </a:pPr>
            <a:r>
              <a:rPr lang="en-US" sz="2200" b="1" dirty="0">
                <a:solidFill>
                  <a:schemeClr val="bg1"/>
                </a:solidFill>
                <a:latin typeface="Times New Roman" panose="02020603050405020304" pitchFamily="18" charset="0"/>
                <a:cs typeface="Times New Roman" panose="02020603050405020304" pitchFamily="18" charset="0"/>
              </a:rPr>
              <a:t>   </a:t>
            </a:r>
            <a:r>
              <a:rPr lang="en-US" sz="2200" dirty="0">
                <a:solidFill>
                  <a:schemeClr val="bg1"/>
                </a:solidFill>
                <a:latin typeface="Times New Roman" panose="02020603050405020304" pitchFamily="18" charset="0"/>
                <a:cs typeface="Times New Roman" panose="02020603050405020304" pitchFamily="18" charset="0"/>
              </a:rPr>
              <a:t>T</a:t>
            </a:r>
            <a:r>
              <a:rPr lang="en-US" sz="2200" b="0" i="0" dirty="0">
                <a:solidFill>
                  <a:schemeClr val="bg1"/>
                </a:solidFill>
                <a:effectLst/>
                <a:latin typeface="Times New Roman" panose="02020603050405020304" pitchFamily="18" charset="0"/>
                <a:cs typeface="Times New Roman" panose="02020603050405020304" pitchFamily="18" charset="0"/>
              </a:rPr>
              <a:t>o analyze patient data for early detection</a:t>
            </a:r>
            <a:r>
              <a:rPr lang="en-US" sz="2200" b="1" dirty="0">
                <a:solidFill>
                  <a:schemeClr val="bg1"/>
                </a:solidFill>
                <a:latin typeface="Times New Roman" panose="02020603050405020304" pitchFamily="18" charset="0"/>
                <a:cs typeface="Times New Roman" panose="02020603050405020304" pitchFamily="18" charset="0"/>
              </a:rPr>
              <a:t> </a:t>
            </a:r>
            <a:r>
              <a:rPr lang="en-US" sz="2200" dirty="0">
                <a:solidFill>
                  <a:schemeClr val="bg1"/>
                </a:solidFill>
                <a:latin typeface="Times New Roman" panose="02020603050405020304" pitchFamily="18" charset="0"/>
                <a:cs typeface="Times New Roman" panose="02020603050405020304" pitchFamily="18" charset="0"/>
              </a:rPr>
              <a:t>of diseases and </a:t>
            </a:r>
            <a:r>
              <a:rPr lang="en-IN" sz="2200" b="0" i="0" dirty="0">
                <a:solidFill>
                  <a:schemeClr val="bg1"/>
                </a:solidFill>
                <a:effectLst/>
                <a:latin typeface="Times New Roman" panose="02020603050405020304" pitchFamily="18" charset="0"/>
                <a:cs typeface="Times New Roman" panose="02020603050405020304" pitchFamily="18" charset="0"/>
              </a:rPr>
              <a:t>personalized treatment recommendations.</a:t>
            </a:r>
          </a:p>
          <a:p>
            <a:pPr algn="just"/>
            <a:r>
              <a:rPr lang="en-IN" sz="2200" b="1" i="0" dirty="0">
                <a:solidFill>
                  <a:schemeClr val="accent2">
                    <a:lumMod val="75000"/>
                  </a:schemeClr>
                </a:solidFill>
                <a:effectLst/>
                <a:latin typeface="Times New Roman" panose="02020603050405020304" pitchFamily="18" charset="0"/>
                <a:cs typeface="Times New Roman" panose="02020603050405020304" pitchFamily="18" charset="0"/>
              </a:rPr>
              <a:t>2.TELEMEDICINE INTEGRATION:</a:t>
            </a:r>
            <a:endParaRPr lang="en-US" sz="2200" b="1" i="0" dirty="0">
              <a:solidFill>
                <a:schemeClr val="accent2">
                  <a:lumMod val="75000"/>
                </a:schemeClr>
              </a:solidFill>
              <a:effectLst/>
              <a:latin typeface="Times New Roman" panose="02020603050405020304" pitchFamily="18" charset="0"/>
              <a:cs typeface="Times New Roman" panose="02020603050405020304" pitchFamily="18" charset="0"/>
            </a:endParaRPr>
          </a:p>
          <a:p>
            <a:pPr marL="0" indent="0" algn="just">
              <a:buNone/>
            </a:pPr>
            <a:r>
              <a:rPr lang="en-US" sz="2200" dirty="0">
                <a:solidFill>
                  <a:schemeClr val="bg1"/>
                </a:solidFill>
                <a:latin typeface="Times New Roman" panose="02020603050405020304" pitchFamily="18" charset="0"/>
                <a:cs typeface="Times New Roman" panose="02020603050405020304" pitchFamily="18" charset="0"/>
              </a:rPr>
              <a:t>    </a:t>
            </a:r>
            <a:r>
              <a:rPr lang="en-US" sz="2200" b="0" i="0" dirty="0">
                <a:solidFill>
                  <a:schemeClr val="bg1"/>
                </a:solidFill>
                <a:effectLst/>
                <a:latin typeface="Times New Roman" panose="02020603050405020304" pitchFamily="18" charset="0"/>
                <a:cs typeface="Times New Roman" panose="02020603050405020304" pitchFamily="18" charset="0"/>
              </a:rPr>
              <a:t>Seamlessly integrate with telemedicine platforms to enable real-time video consultations with healthcare providers, fostering remote diagnosis and treatment.</a:t>
            </a:r>
          </a:p>
          <a:p>
            <a:pPr algn="just"/>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a:solidFill>
                  <a:schemeClr val="accent2">
                    <a:lumMod val="75000"/>
                  </a:schemeClr>
                </a:solidFill>
                <a:latin typeface="Times New Roman" panose="02020603050405020304" pitchFamily="18" charset="0"/>
                <a:cs typeface="Times New Roman" panose="02020603050405020304" pitchFamily="18" charset="0"/>
              </a:rPr>
              <a:t>3.</a:t>
            </a:r>
            <a:r>
              <a:rPr lang="en-IN" sz="2200" b="1" i="0" dirty="0">
                <a:solidFill>
                  <a:schemeClr val="accent2">
                    <a:lumMod val="75000"/>
                  </a:schemeClr>
                </a:solidFill>
                <a:effectLst/>
                <a:latin typeface="Times New Roman" panose="02020603050405020304" pitchFamily="18" charset="0"/>
                <a:cs typeface="Times New Roman" panose="02020603050405020304" pitchFamily="18" charset="0"/>
              </a:rPr>
              <a:t> WEARABLE TECHNOLOGY AND IOT:</a:t>
            </a:r>
          </a:p>
          <a:p>
            <a:pPr marL="0" indent="0" algn="just">
              <a:buNone/>
            </a:pPr>
            <a:r>
              <a:rPr lang="en-US" sz="2200" b="0" i="0" dirty="0">
                <a:solidFill>
                  <a:schemeClr val="bg1"/>
                </a:solidFill>
                <a:effectLst/>
                <a:latin typeface="Times New Roman" panose="02020603050405020304" pitchFamily="18" charset="0"/>
                <a:cs typeface="Times New Roman" panose="02020603050405020304" pitchFamily="18" charset="0"/>
              </a:rPr>
              <a:t>     Leverage wearable devices and IoT technology to expand continuous monitoring capabilities</a:t>
            </a:r>
            <a:endParaRPr lang="en-IN" sz="2200" b="1" i="0" dirty="0">
              <a:solidFill>
                <a:schemeClr val="bg1"/>
              </a:solidFill>
              <a:effectLst/>
              <a:latin typeface="Times New Roman" panose="02020603050405020304" pitchFamily="18" charset="0"/>
              <a:cs typeface="Times New Roman" panose="02020603050405020304" pitchFamily="18" charset="0"/>
            </a:endParaRPr>
          </a:p>
          <a:p>
            <a:pPr algn="just"/>
            <a:r>
              <a:rPr lang="en-IN" sz="2200" b="1" dirty="0">
                <a:solidFill>
                  <a:schemeClr val="accent2">
                    <a:lumMod val="75000"/>
                  </a:schemeClr>
                </a:solidFill>
                <a:latin typeface="Times New Roman" panose="02020603050405020304" pitchFamily="18" charset="0"/>
                <a:cs typeface="Times New Roman" panose="02020603050405020304" pitchFamily="18" charset="0"/>
              </a:rPr>
              <a:t>4.</a:t>
            </a:r>
            <a:r>
              <a:rPr lang="en-IN" sz="2200" b="1" i="0" dirty="0">
                <a:solidFill>
                  <a:schemeClr val="accent2">
                    <a:lumMod val="75000"/>
                  </a:schemeClr>
                </a:solidFill>
                <a:effectLst/>
                <a:latin typeface="Times New Roman" panose="02020603050405020304" pitchFamily="18" charset="0"/>
                <a:cs typeface="Times New Roman" panose="02020603050405020304" pitchFamily="18" charset="0"/>
              </a:rPr>
              <a:t> ADVANCED SENSORS</a:t>
            </a:r>
          </a:p>
          <a:p>
            <a:pPr marL="0" indent="0" algn="just">
              <a:buNone/>
            </a:pPr>
            <a:r>
              <a:rPr lang="en-IN" sz="2200" b="1" dirty="0">
                <a:solidFill>
                  <a:schemeClr val="bg1"/>
                </a:solidFill>
                <a:latin typeface="Times New Roman" panose="02020603050405020304" pitchFamily="18" charset="0"/>
                <a:cs typeface="Times New Roman" panose="02020603050405020304" pitchFamily="18" charset="0"/>
              </a:rPr>
              <a:t>     </a:t>
            </a:r>
            <a:r>
              <a:rPr lang="en-US" sz="2200" b="0" i="0" dirty="0">
                <a:solidFill>
                  <a:schemeClr val="bg1"/>
                </a:solidFill>
                <a:effectLst/>
                <a:latin typeface="Times New Roman" panose="02020603050405020304" pitchFamily="18" charset="0"/>
                <a:cs typeface="Times New Roman" panose="02020603050405020304" pitchFamily="18" charset="0"/>
              </a:rPr>
              <a:t>Incorporate state-of-the-art sensors for additional vital sign monitoring, such as respiratory rate, glucose levels, or body posture, to provide a more comprehensive health profile.</a:t>
            </a:r>
          </a:p>
          <a:p>
            <a:pPr algn="just"/>
            <a:r>
              <a:rPr lang="en-US" sz="2200" dirty="0">
                <a:solidFill>
                  <a:schemeClr val="accent2">
                    <a:lumMod val="75000"/>
                  </a:schemeClr>
                </a:solidFill>
                <a:latin typeface="Times New Roman" panose="02020603050405020304" pitchFamily="18" charset="0"/>
                <a:cs typeface="Times New Roman" panose="02020603050405020304" pitchFamily="18" charset="0"/>
              </a:rPr>
              <a:t>5.</a:t>
            </a:r>
            <a:r>
              <a:rPr lang="en-IN" sz="2200" b="1" i="0" dirty="0">
                <a:solidFill>
                  <a:schemeClr val="accent2">
                    <a:lumMod val="75000"/>
                  </a:schemeClr>
                </a:solidFill>
                <a:effectLst/>
                <a:latin typeface="Times New Roman" panose="02020603050405020304" pitchFamily="18" charset="0"/>
                <a:cs typeface="Times New Roman" panose="02020603050405020304" pitchFamily="18" charset="0"/>
              </a:rPr>
              <a:t> REMOTE MEDICATION MANAGEMENT:</a:t>
            </a:r>
          </a:p>
          <a:p>
            <a:pPr marL="0" indent="0" algn="just">
              <a:buNone/>
            </a:pPr>
            <a:r>
              <a:rPr lang="en-US" sz="2200" b="0" i="0" dirty="0">
                <a:solidFill>
                  <a:schemeClr val="bg1"/>
                </a:solidFill>
                <a:effectLst/>
                <a:latin typeface="Times New Roman" panose="02020603050405020304" pitchFamily="18" charset="0"/>
                <a:cs typeface="Times New Roman" panose="02020603050405020304" pitchFamily="18" charset="0"/>
              </a:rPr>
              <a:t>     Integrate medication adherence monitoring and reminders to ensure patients take their medications as prescribed.</a:t>
            </a:r>
            <a:endParaRPr lang="en-IN"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498581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rown tree trunk during daytime">
            <a:extLst>
              <a:ext uri="{FF2B5EF4-FFF2-40B4-BE49-F238E27FC236}">
                <a16:creationId xmlns:a16="http://schemas.microsoft.com/office/drawing/2014/main" xmlns="" id="{E4B98658-A049-65A7-18DE-BD50ADAAE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ez="http://schemas.microsoft.com/office/powerpoint/2016/sectionzoom" xmlns="" Requires="psez">
          <p:graphicFrame>
            <p:nvGraphicFramePr>
              <p:cNvPr id="9" name="Section Zoom 8">
                <a:extLst>
                  <a:ext uri="{FF2B5EF4-FFF2-40B4-BE49-F238E27FC236}">
                    <a16:creationId xmlns:a16="http://schemas.microsoft.com/office/drawing/2014/main" id="{20C92836-B77F-7FF7-E79C-86F207071A48}"/>
                  </a:ext>
                </a:extLst>
              </p:cNvPr>
              <p:cNvGraphicFramePr>
                <a:graphicFrameLocks noChangeAspect="1"/>
              </p:cNvGraphicFramePr>
              <p:nvPr>
                <p:extLst>
                  <p:ext uri="{D42A27DB-BD31-4B8C-83A1-F6EECF244321}">
                    <p14:modId xmlns:p14="http://schemas.microsoft.com/office/powerpoint/2010/main" val="1894917152"/>
                  </p:ext>
                </p:extLst>
              </p:nvPr>
            </p:nvGraphicFramePr>
            <p:xfrm>
              <a:off x="-1041401" y="3994150"/>
              <a:ext cx="5091289" cy="2863850"/>
            </p:xfrm>
            <a:graphic>
              <a:graphicData uri="http://schemas.microsoft.com/office/powerpoint/2016/sectionzoom">
                <psez:sectionZm>
                  <psez:sectionZmObj sectionId="{5A42DF61-84CD-466C-BE1A-F5E0F87ED31B}">
                    <psez:zmPr id="{0E81CACC-C8DA-41C1-9B60-8CA3AA5FB239}" transitionDur="1000" showBg="0">
                      <p166:blipFill xmlns:p166="http://schemas.microsoft.com/office/powerpoint/2016/6/main">
                        <a:blip r:embed="rId3"/>
                        <a:stretch>
                          <a:fillRect/>
                        </a:stretch>
                      </p166:blipFill>
                      <p166:spPr xmlns:p166="http://schemas.microsoft.com/office/powerpoint/2016/6/main">
                        <a:xfrm>
                          <a:off x="0" y="0"/>
                          <a:ext cx="5091289" cy="2863850"/>
                        </a:xfrm>
                        <a:prstGeom prst="rect">
                          <a:avLst/>
                        </a:prstGeom>
                      </p166:spPr>
                    </psez:zmPr>
                  </psez:sectionZmObj>
                </psez:sectionZm>
              </a:graphicData>
            </a:graphic>
          </p:graphicFrame>
        </mc:Choice>
        <mc:Fallback>
          <p:pic>
            <p:nvPicPr>
              <p:cNvPr id="9" name="Section Zoom 8">
                <a:hlinkClick r:id="rId4" action="ppaction://hlinksldjump"/>
                <a:extLst>
                  <a:ext uri="{FF2B5EF4-FFF2-40B4-BE49-F238E27FC236}">
                    <a16:creationId xmlns:psez="http://schemas.microsoft.com/office/powerpoint/2016/sectionzoom" xmlns:a16="http://schemas.microsoft.com/office/drawing/2014/main" xmlns="" id="{20C92836-B77F-7FF7-E79C-86F207071A48}"/>
                  </a:ext>
                </a:extLst>
              </p:cNvPr>
              <p:cNvPicPr>
                <a:picLocks noGrp="1" noRot="1" noChangeAspect="1" noMove="1" noResize="1" noEditPoints="1" noAdjustHandles="1" noChangeArrowheads="1" noChangeShapeType="1"/>
              </p:cNvPicPr>
              <p:nvPr/>
            </p:nvPicPr>
            <p:blipFill>
              <a:blip r:embed="rId5"/>
              <a:stretch>
                <a:fillRect/>
              </a:stretch>
            </p:blipFill>
            <p:spPr>
              <a:xfrm>
                <a:off x="-1041401" y="3994150"/>
                <a:ext cx="5091289" cy="2863850"/>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17" name="Section Zoom 16">
                <a:extLst>
                  <a:ext uri="{FF2B5EF4-FFF2-40B4-BE49-F238E27FC236}">
                    <a16:creationId xmlns:a16="http://schemas.microsoft.com/office/drawing/2014/main" id="{A5C7E135-C004-DB89-0B54-EDEC66F3A421}"/>
                  </a:ext>
                </a:extLst>
              </p:cNvPr>
              <p:cNvGraphicFramePr>
                <a:graphicFrameLocks noChangeAspect="1"/>
              </p:cNvGraphicFramePr>
              <p:nvPr>
                <p:extLst>
                  <p:ext uri="{D42A27DB-BD31-4B8C-83A1-F6EECF244321}">
                    <p14:modId xmlns:p14="http://schemas.microsoft.com/office/powerpoint/2010/main" val="2126359382"/>
                  </p:ext>
                </p:extLst>
              </p:nvPr>
            </p:nvGraphicFramePr>
            <p:xfrm>
              <a:off x="481191" y="1641475"/>
              <a:ext cx="4109156" cy="2311400"/>
            </p:xfrm>
            <a:graphic>
              <a:graphicData uri="http://schemas.microsoft.com/office/powerpoint/2016/sectionzoom">
                <psez:sectionZm>
                  <psez:sectionZmObj sectionId="{C63C7AB9-A17E-46FE-8C01-043B7EECA358}">
                    <psez:zmPr id="{F6FF83EE-9D0F-46AC-9E92-E04D6A10E503}" transitionDur="1000" showBg="0">
                      <p166:blipFill xmlns:p166="http://schemas.microsoft.com/office/powerpoint/2016/6/main">
                        <a:blip r:embed="rId6"/>
                        <a:stretch>
                          <a:fillRect/>
                        </a:stretch>
                      </p166:blipFill>
                      <p166:spPr xmlns:p166="http://schemas.microsoft.com/office/powerpoint/2016/6/main">
                        <a:xfrm>
                          <a:off x="0" y="0"/>
                          <a:ext cx="4109156" cy="2311400"/>
                        </a:xfrm>
                        <a:prstGeom prst="rect">
                          <a:avLst/>
                        </a:prstGeom>
                      </p166:spPr>
                    </psez:zmPr>
                  </psez:sectionZmObj>
                </psez:sectionZm>
              </a:graphicData>
            </a:graphic>
          </p:graphicFrame>
        </mc:Choice>
        <mc:Fallback>
          <p:pic>
            <p:nvPicPr>
              <p:cNvPr id="17" name="Section Zoom 16">
                <a:hlinkClick r:id="rId7" action="ppaction://hlinksldjump"/>
                <a:extLst>
                  <a:ext uri="{FF2B5EF4-FFF2-40B4-BE49-F238E27FC236}">
                    <a16:creationId xmlns:psez="http://schemas.microsoft.com/office/powerpoint/2016/sectionzoom" xmlns:a16="http://schemas.microsoft.com/office/drawing/2014/main" xmlns="" id="{A5C7E135-C004-DB89-0B54-EDEC66F3A421}"/>
                  </a:ext>
                </a:extLst>
              </p:cNvPr>
              <p:cNvPicPr>
                <a:picLocks noGrp="1" noRot="1" noChangeAspect="1" noMove="1" noResize="1" noEditPoints="1" noAdjustHandles="1" noChangeArrowheads="1" noChangeShapeType="1"/>
              </p:cNvPicPr>
              <p:nvPr/>
            </p:nvPicPr>
            <p:blipFill>
              <a:blip r:embed="rId8"/>
              <a:stretch>
                <a:fillRect/>
              </a:stretch>
            </p:blipFill>
            <p:spPr>
              <a:xfrm>
                <a:off x="481191" y="1641475"/>
                <a:ext cx="4109156" cy="2311400"/>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19" name="Section Zoom 18">
                <a:extLst>
                  <a:ext uri="{FF2B5EF4-FFF2-40B4-BE49-F238E27FC236}">
                    <a16:creationId xmlns:a16="http://schemas.microsoft.com/office/drawing/2014/main" id="{258B9BB4-DB82-5101-8D30-E8024D7734D8}"/>
                  </a:ext>
                </a:extLst>
              </p:cNvPr>
              <p:cNvGraphicFramePr>
                <a:graphicFrameLocks noChangeAspect="1"/>
              </p:cNvGraphicFramePr>
              <p:nvPr>
                <p:extLst>
                  <p:ext uri="{D42A27DB-BD31-4B8C-83A1-F6EECF244321}">
                    <p14:modId xmlns:p14="http://schemas.microsoft.com/office/powerpoint/2010/main" val="945031785"/>
                  </p:ext>
                </p:extLst>
              </p:nvPr>
            </p:nvGraphicFramePr>
            <p:xfrm>
              <a:off x="2569946" y="0"/>
              <a:ext cx="3872468" cy="2178263"/>
            </p:xfrm>
            <a:graphic>
              <a:graphicData uri="http://schemas.microsoft.com/office/powerpoint/2016/sectionzoom">
                <psez:sectionZm>
                  <psez:sectionZmObj sectionId="{1B47D5B4-40B8-4A78-921A-9BB418631486}">
                    <psez:zmPr id="{3A20AE20-854E-4E84-8CB5-7B05B4C1F215}" transitionDur="1000" showBg="0">
                      <p166:blipFill xmlns:p166="http://schemas.microsoft.com/office/powerpoint/2016/6/main">
                        <a:blip r:embed="rId9"/>
                        <a:stretch>
                          <a:fillRect/>
                        </a:stretch>
                      </p166:blipFill>
                      <p166:spPr xmlns:p166="http://schemas.microsoft.com/office/powerpoint/2016/6/main">
                        <a:xfrm>
                          <a:off x="0" y="0"/>
                          <a:ext cx="3872468" cy="2178263"/>
                        </a:xfrm>
                        <a:prstGeom prst="rect">
                          <a:avLst/>
                        </a:prstGeom>
                      </p166:spPr>
                    </psez:zmPr>
                  </psez:sectionZmObj>
                </psez:sectionZm>
              </a:graphicData>
            </a:graphic>
          </p:graphicFrame>
        </mc:Choice>
        <mc:Fallback>
          <p:pic>
            <p:nvPicPr>
              <p:cNvPr id="19" name="Section Zoom 18">
                <a:hlinkClick r:id="rId10" action="ppaction://hlinksldjump"/>
                <a:extLst>
                  <a:ext uri="{FF2B5EF4-FFF2-40B4-BE49-F238E27FC236}">
                    <a16:creationId xmlns:a16="http://schemas.microsoft.com/office/drawing/2014/main" xmlns="" id="{258B9BB4-DB82-5101-8D30-E8024D7734D8}"/>
                  </a:ext>
                </a:extLst>
              </p:cNvPr>
              <p:cNvPicPr>
                <a:picLocks noGrp="1" noRot="1" noChangeAspect="1" noMove="1" noResize="1" noEditPoints="1" noAdjustHandles="1" noChangeArrowheads="1" noChangeShapeType="1"/>
              </p:cNvPicPr>
              <p:nvPr/>
            </p:nvPicPr>
            <p:blipFill>
              <a:blip r:embed="rId11"/>
              <a:stretch>
                <a:fillRect/>
              </a:stretch>
            </p:blipFill>
            <p:spPr>
              <a:xfrm>
                <a:off x="2569946" y="0"/>
                <a:ext cx="3872468" cy="2178263"/>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21" name="Section Zoom 20">
                <a:extLst>
                  <a:ext uri="{FF2B5EF4-FFF2-40B4-BE49-F238E27FC236}">
                    <a16:creationId xmlns:a16="http://schemas.microsoft.com/office/drawing/2014/main" id="{65615459-3E04-550D-1DD8-9402D36D585F}"/>
                  </a:ext>
                </a:extLst>
              </p:cNvPr>
              <p:cNvGraphicFramePr>
                <a:graphicFrameLocks noChangeAspect="1"/>
              </p:cNvGraphicFramePr>
              <p:nvPr>
                <p:extLst>
                  <p:ext uri="{D42A27DB-BD31-4B8C-83A1-F6EECF244321}">
                    <p14:modId xmlns:p14="http://schemas.microsoft.com/office/powerpoint/2010/main" val="1375389922"/>
                  </p:ext>
                </p:extLst>
              </p:nvPr>
            </p:nvGraphicFramePr>
            <p:xfrm>
              <a:off x="6038876" y="-28875"/>
              <a:ext cx="3872468" cy="2178264"/>
            </p:xfrm>
            <a:graphic>
              <a:graphicData uri="http://schemas.microsoft.com/office/powerpoint/2016/sectionzoom">
                <psez:sectionZm>
                  <psez:sectionZmObj sectionId="{0E1D769A-7897-4854-80FA-753715DA0F49}">
                    <psez:zmPr id="{5774D092-816A-40ED-8ED3-BC201665F32E}" transitionDur="1000" showBg="0">
                      <p166:blipFill xmlns:p166="http://schemas.microsoft.com/office/powerpoint/2016/6/main">
                        <a:blip r:embed="rId12"/>
                        <a:stretch>
                          <a:fillRect/>
                        </a:stretch>
                      </p166:blipFill>
                      <p166:spPr xmlns:p166="http://schemas.microsoft.com/office/powerpoint/2016/6/main">
                        <a:xfrm>
                          <a:off x="0" y="0"/>
                          <a:ext cx="3872468" cy="2178264"/>
                        </a:xfrm>
                        <a:prstGeom prst="rect">
                          <a:avLst/>
                        </a:prstGeom>
                      </p166:spPr>
                    </psez:zmPr>
                  </psez:sectionZmObj>
                </psez:sectionZm>
              </a:graphicData>
            </a:graphic>
          </p:graphicFrame>
        </mc:Choice>
        <mc:Fallback>
          <p:pic>
            <p:nvPicPr>
              <p:cNvPr id="21" name="Section Zoom 20">
                <a:hlinkClick r:id="rId13" action="ppaction://hlinksldjump"/>
                <a:extLst>
                  <a:ext uri="{FF2B5EF4-FFF2-40B4-BE49-F238E27FC236}">
                    <a16:creationId xmlns:a16="http://schemas.microsoft.com/office/drawing/2014/main" xmlns="" id="{65615459-3E04-550D-1DD8-9402D36D585F}"/>
                  </a:ext>
                </a:extLst>
              </p:cNvPr>
              <p:cNvPicPr>
                <a:picLocks noGrp="1" noRot="1" noChangeAspect="1" noMove="1" noResize="1" noEditPoints="1" noAdjustHandles="1" noChangeArrowheads="1" noChangeShapeType="1"/>
              </p:cNvPicPr>
              <p:nvPr/>
            </p:nvPicPr>
            <p:blipFill>
              <a:blip r:embed="rId14"/>
              <a:stretch>
                <a:fillRect/>
              </a:stretch>
            </p:blipFill>
            <p:spPr>
              <a:xfrm>
                <a:off x="6038876" y="-28875"/>
                <a:ext cx="3872468" cy="2178264"/>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23" name="Section Zoom 22">
                <a:extLst>
                  <a:ext uri="{FF2B5EF4-FFF2-40B4-BE49-F238E27FC236}">
                    <a16:creationId xmlns:a16="http://schemas.microsoft.com/office/drawing/2014/main" id="{036040E6-4415-49E6-6D97-68E94403235D}"/>
                  </a:ext>
                </a:extLst>
              </p:cNvPr>
              <p:cNvGraphicFramePr>
                <a:graphicFrameLocks noChangeAspect="1"/>
              </p:cNvGraphicFramePr>
              <p:nvPr>
                <p:extLst>
                  <p:ext uri="{D42A27DB-BD31-4B8C-83A1-F6EECF244321}">
                    <p14:modId xmlns:p14="http://schemas.microsoft.com/office/powerpoint/2010/main" val="1721980010"/>
                  </p:ext>
                </p:extLst>
              </p:nvPr>
            </p:nvGraphicFramePr>
            <p:xfrm>
              <a:off x="7811914" y="1682750"/>
              <a:ext cx="4109155" cy="2311400"/>
            </p:xfrm>
            <a:graphic>
              <a:graphicData uri="http://schemas.microsoft.com/office/powerpoint/2016/sectionzoom">
                <psez:sectionZm>
                  <psez:sectionZmObj sectionId="{F59D70AF-67D2-4EA9-8900-C7B836F893B9}">
                    <psez:zmPr id="{83AAF789-9A6A-428E-9F69-31574C04FEB7}" transitionDur="1000" showBg="0">
                      <p166:blipFill xmlns:p166="http://schemas.microsoft.com/office/powerpoint/2016/6/main">
                        <a:blip r:embed="rId15"/>
                        <a:stretch>
                          <a:fillRect/>
                        </a:stretch>
                      </p166:blipFill>
                      <p166:spPr xmlns:p166="http://schemas.microsoft.com/office/powerpoint/2016/6/main">
                        <a:xfrm>
                          <a:off x="0" y="0"/>
                          <a:ext cx="4109155" cy="2311400"/>
                        </a:xfrm>
                        <a:prstGeom prst="rect">
                          <a:avLst/>
                        </a:prstGeom>
                      </p166:spPr>
                    </psez:zmPr>
                  </psez:sectionZmObj>
                </psez:sectionZm>
              </a:graphicData>
            </a:graphic>
          </p:graphicFrame>
        </mc:Choice>
        <mc:Fallback>
          <p:pic>
            <p:nvPicPr>
              <p:cNvPr id="23" name="Section Zoom 22">
                <a:hlinkClick r:id="rId16" action="ppaction://hlinksldjump"/>
                <a:extLst>
                  <a:ext uri="{FF2B5EF4-FFF2-40B4-BE49-F238E27FC236}">
                    <a16:creationId xmlns:psez="http://schemas.microsoft.com/office/powerpoint/2016/sectionzoom" xmlns:a16="http://schemas.microsoft.com/office/drawing/2014/main" xmlns="" id="{036040E6-4415-49E6-6D97-68E94403235D}"/>
                  </a:ext>
                </a:extLst>
              </p:cNvPr>
              <p:cNvPicPr>
                <a:picLocks noGrp="1" noRot="1" noChangeAspect="1" noMove="1" noResize="1" noEditPoints="1" noAdjustHandles="1" noChangeArrowheads="1" noChangeShapeType="1"/>
              </p:cNvPicPr>
              <p:nvPr/>
            </p:nvPicPr>
            <p:blipFill>
              <a:blip r:embed="rId17"/>
              <a:stretch>
                <a:fillRect/>
              </a:stretch>
            </p:blipFill>
            <p:spPr>
              <a:xfrm>
                <a:off x="7811914" y="1682750"/>
                <a:ext cx="4109155" cy="2311400"/>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25" name="Section Zoom 24">
                <a:extLst>
                  <a:ext uri="{FF2B5EF4-FFF2-40B4-BE49-F238E27FC236}">
                    <a16:creationId xmlns:a16="http://schemas.microsoft.com/office/drawing/2014/main" id="{0DC5819F-7721-84AA-3F9A-C516CEF8ECC3}"/>
                  </a:ext>
                </a:extLst>
              </p:cNvPr>
              <p:cNvGraphicFramePr>
                <a:graphicFrameLocks noChangeAspect="1"/>
              </p:cNvGraphicFramePr>
              <p:nvPr>
                <p:extLst>
                  <p:ext uri="{D42A27DB-BD31-4B8C-83A1-F6EECF244321}">
                    <p14:modId xmlns:p14="http://schemas.microsoft.com/office/powerpoint/2010/main" val="3221904204"/>
                  </p:ext>
                </p:extLst>
              </p:nvPr>
            </p:nvGraphicFramePr>
            <p:xfrm>
              <a:off x="8142114" y="3994150"/>
              <a:ext cx="5091289" cy="2863850"/>
            </p:xfrm>
            <a:graphic>
              <a:graphicData uri="http://schemas.microsoft.com/office/powerpoint/2016/sectionzoom">
                <psez:sectionZm>
                  <psez:sectionZmObj sectionId="{FB162EAF-F597-4F3C-8516-D7F2B0FE37B0}">
                    <psez:zmPr id="{3643BE76-F197-49DA-A021-D947B7D60D31}" transitionDur="1000" showBg="0">
                      <p166:blipFill xmlns:p166="http://schemas.microsoft.com/office/powerpoint/2016/6/main">
                        <a:blip r:embed="rId18"/>
                        <a:stretch>
                          <a:fillRect/>
                        </a:stretch>
                      </p166:blipFill>
                      <p166:spPr xmlns:p166="http://schemas.microsoft.com/office/powerpoint/2016/6/main">
                        <a:xfrm>
                          <a:off x="0" y="0"/>
                          <a:ext cx="5091289" cy="2863850"/>
                        </a:xfrm>
                        <a:prstGeom prst="rect">
                          <a:avLst/>
                        </a:prstGeom>
                      </p166:spPr>
                    </psez:zmPr>
                  </psez:sectionZmObj>
                </psez:sectionZm>
              </a:graphicData>
            </a:graphic>
          </p:graphicFrame>
        </mc:Choice>
        <mc:Fallback>
          <p:pic>
            <p:nvPicPr>
              <p:cNvPr id="25" name="Section Zoom 24">
                <a:hlinkClick r:id="rId19" action="ppaction://hlinksldjump"/>
                <a:extLst>
                  <a:ext uri="{FF2B5EF4-FFF2-40B4-BE49-F238E27FC236}">
                    <a16:creationId xmlns:psez="http://schemas.microsoft.com/office/powerpoint/2016/sectionzoom" xmlns:a16="http://schemas.microsoft.com/office/drawing/2014/main" xmlns="" id="{0DC5819F-7721-84AA-3F9A-C516CEF8ECC3}"/>
                  </a:ext>
                </a:extLst>
              </p:cNvPr>
              <p:cNvPicPr>
                <a:picLocks noGrp="1" noRot="1" noChangeAspect="1" noMove="1" noResize="1" noEditPoints="1" noAdjustHandles="1" noChangeArrowheads="1" noChangeShapeType="1"/>
              </p:cNvPicPr>
              <p:nvPr/>
            </p:nvPicPr>
            <p:blipFill>
              <a:blip r:embed="rId20"/>
              <a:stretch>
                <a:fillRect/>
              </a:stretch>
            </p:blipFill>
            <p:spPr>
              <a:xfrm>
                <a:off x="8142114" y="3994150"/>
                <a:ext cx="5091289" cy="2863850"/>
              </a:xfrm>
              <a:prstGeom prst="rect">
                <a:avLst/>
              </a:prstGeom>
            </p:spPr>
          </p:pic>
        </mc:Fallback>
      </mc:AlternateContent>
    </p:spTree>
    <p:extLst>
      <p:ext uri="{BB962C8B-B14F-4D97-AF65-F5344CB8AC3E}">
        <p14:creationId xmlns:p14="http://schemas.microsoft.com/office/powerpoint/2010/main" val="203259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imbursements for Remote Patient Monitoring: How to Use Them to Raise  Practice Revenue - RemetricHealth"/>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
                    </a14:imgEffect>
                    <a14:imgEffect>
                      <a14:brightnessContrast bright="-68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6727670" y="213780"/>
            <a:ext cx="16469834" cy="923330"/>
          </a:xfrm>
          <a:prstGeom prst="rect">
            <a:avLst/>
          </a:prstGeom>
          <a:noFill/>
        </p:spPr>
        <p:txBody>
          <a:bodyPr wrap="square" rtlCol="0">
            <a:spAutoFit/>
          </a:bodyPr>
          <a:lstStyle/>
          <a:p>
            <a:pPr algn="ctr"/>
            <a:r>
              <a:rPr lang="en-IN" sz="5400" b="1" dirty="0">
                <a:solidFill>
                  <a:schemeClr val="bg1"/>
                </a:solidFill>
                <a:latin typeface="Times New Roman" panose="02020603050405020304" pitchFamily="18" charset="0"/>
                <a:cs typeface="Times New Roman" panose="02020603050405020304" pitchFamily="18" charset="0"/>
              </a:rPr>
              <a:t>OUTPUT</a:t>
            </a:r>
          </a:p>
        </p:txBody>
      </p:sp>
      <p:pic>
        <p:nvPicPr>
          <p:cNvPr id="2" name="WhatsApp Video 2023-09-26 at 7.14.29 AM">
            <a:hlinkClick r:id="" action="ppaction://media"/>
            <a:extLst>
              <a:ext uri="{FF2B5EF4-FFF2-40B4-BE49-F238E27FC236}">
                <a16:creationId xmlns:a16="http://schemas.microsoft.com/office/drawing/2014/main" xmlns="" id="{F937C1F9-C201-1E7A-F007-AE744912C2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7075"/>
          <a:stretch/>
        </p:blipFill>
        <p:spPr>
          <a:xfrm>
            <a:off x="88900" y="1137110"/>
            <a:ext cx="8824621" cy="5720890"/>
          </a:xfrm>
          <a:prstGeom prst="rect">
            <a:avLst/>
          </a:prstGeom>
        </p:spPr>
      </p:pic>
      <p:pic>
        <p:nvPicPr>
          <p:cNvPr id="5" name="Picture 4">
            <a:extLst>
              <a:ext uri="{FF2B5EF4-FFF2-40B4-BE49-F238E27FC236}">
                <a16:creationId xmlns:a16="http://schemas.microsoft.com/office/drawing/2014/main" xmlns="" id="{A4CEDAC6-11DB-B888-7658-369AF07B31E1}"/>
              </a:ext>
            </a:extLst>
          </p:cNvPr>
          <p:cNvPicPr>
            <a:picLocks noChangeAspect="1"/>
          </p:cNvPicPr>
          <p:nvPr/>
        </p:nvPicPr>
        <p:blipFill>
          <a:blip r:embed="rId7"/>
          <a:stretch>
            <a:fillRect/>
          </a:stretch>
        </p:blipFill>
        <p:spPr>
          <a:xfrm>
            <a:off x="8871626" y="1137110"/>
            <a:ext cx="3231474" cy="5720890"/>
          </a:xfrm>
          <a:prstGeom prst="rect">
            <a:avLst/>
          </a:prstGeom>
        </p:spPr>
      </p:pic>
    </p:spTree>
    <p:extLst>
      <p:ext uri="{BB962C8B-B14F-4D97-AF65-F5344CB8AC3E}">
        <p14:creationId xmlns:p14="http://schemas.microsoft.com/office/powerpoint/2010/main" val="25278580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imbursements for Remote Patient Monitoring: How to Use Them to Raise  Practice Revenue - RemetricHealth"/>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
                    </a14:imgEffect>
                    <a14:imgEffect>
                      <a14:brightnessContrast bright="-68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6727670" y="213780"/>
            <a:ext cx="16469834" cy="923330"/>
          </a:xfrm>
          <a:prstGeom prst="rect">
            <a:avLst/>
          </a:prstGeom>
          <a:noFill/>
        </p:spPr>
        <p:txBody>
          <a:bodyPr wrap="square" rtlCol="0">
            <a:spAutoFit/>
          </a:bodyPr>
          <a:lstStyle/>
          <a:p>
            <a:pPr algn="ctr"/>
            <a:r>
              <a:rPr lang="en-IN" sz="5400" b="1" dirty="0">
                <a:solidFill>
                  <a:schemeClr val="bg1"/>
                </a:solidFill>
                <a:latin typeface="Times New Roman" panose="02020603050405020304" pitchFamily="18" charset="0"/>
                <a:cs typeface="Times New Roman" panose="02020603050405020304" pitchFamily="18" charset="0"/>
              </a:rPr>
              <a:t>OUTPUT</a:t>
            </a:r>
          </a:p>
        </p:txBody>
      </p:sp>
      <p:pic>
        <p:nvPicPr>
          <p:cNvPr id="4" name="WhatsApp Video 2024-01-06 at 10.26.17 AM">
            <a:hlinkClick r:id="" action="ppaction://media"/>
            <a:extLst>
              <a:ext uri="{FF2B5EF4-FFF2-40B4-BE49-F238E27FC236}">
                <a16:creationId xmlns:a16="http://schemas.microsoft.com/office/drawing/2014/main" xmlns="" id="{ADC3FDB7-8254-E865-7760-B9A57F80CE1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910"/>
          <a:stretch/>
        </p:blipFill>
        <p:spPr>
          <a:xfrm>
            <a:off x="3205740" y="1137110"/>
            <a:ext cx="5707781" cy="5381600"/>
          </a:xfrm>
          <a:prstGeom prst="rect">
            <a:avLst/>
          </a:prstGeom>
        </p:spPr>
      </p:pic>
    </p:spTree>
    <p:extLst>
      <p:ext uri="{BB962C8B-B14F-4D97-AF65-F5344CB8AC3E}">
        <p14:creationId xmlns:p14="http://schemas.microsoft.com/office/powerpoint/2010/main" val="1318994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Thank You Images PowerPoint Presentations and Google Slides">
            <a:extLst>
              <a:ext uri="{FF2B5EF4-FFF2-40B4-BE49-F238E27FC236}">
                <a16:creationId xmlns:a16="http://schemas.microsoft.com/office/drawing/2014/main" xmlns="" id="{446AD2C2-2EB9-8E4B-B17E-06ECA78C3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07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550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CF71EC50-1D08-8F64-E8D6-B5D9131C9C9C}"/>
              </a:ext>
            </a:extLst>
          </p:cNvPr>
          <p:cNvSpPr/>
          <p:nvPr/>
        </p:nvSpPr>
        <p:spPr>
          <a:xfrm>
            <a:off x="3060289" y="443598"/>
            <a:ext cx="6071419" cy="5889523"/>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E706409-0559-4590-0839-8C19C1316C02}"/>
              </a:ext>
            </a:extLst>
          </p:cNvPr>
          <p:cNvSpPr txBox="1"/>
          <p:nvPr/>
        </p:nvSpPr>
        <p:spPr>
          <a:xfrm>
            <a:off x="4719320" y="3972560"/>
            <a:ext cx="4876800" cy="784830"/>
          </a:xfrm>
          <a:prstGeom prst="rect">
            <a:avLst/>
          </a:prstGeom>
          <a:noFill/>
        </p:spPr>
        <p:txBody>
          <a:bodyPr wrap="square" rtlCol="0">
            <a:spAutoFit/>
          </a:bodyPr>
          <a:lstStyle/>
          <a:p>
            <a:r>
              <a:rPr lang="en-IN" sz="4500" b="1" dirty="0">
                <a:solidFill>
                  <a:schemeClr val="bg1"/>
                </a:solidFill>
                <a:latin typeface="Times New Roman" panose="02020603050405020304" pitchFamily="18" charset="0"/>
                <a:cs typeface="Times New Roman" panose="02020603050405020304" pitchFamily="18" charset="0"/>
              </a:rPr>
              <a:t>PROBLEM</a:t>
            </a:r>
          </a:p>
        </p:txBody>
      </p:sp>
      <p:pic>
        <p:nvPicPr>
          <p:cNvPr id="2054" name="Picture 6">
            <a:extLst>
              <a:ext uri="{FF2B5EF4-FFF2-40B4-BE49-F238E27FC236}">
                <a16:creationId xmlns:a16="http://schemas.microsoft.com/office/drawing/2014/main" xmlns="" id="{070A9618-02A7-89AF-62AC-AB99810B6DA6}"/>
              </a:ext>
            </a:extLst>
          </p:cNvPr>
          <p:cNvPicPr>
            <a:picLocks noChangeAspect="1" noChangeArrowheads="1"/>
          </p:cNvPicPr>
          <p:nvPr/>
        </p:nvPicPr>
        <p:blipFill>
          <a:blip r:embed="rId2">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5034280" y="1615440"/>
            <a:ext cx="2123440" cy="212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631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050" name="Picture 2" descr="Reimbursements for Remote Patient Monitoring: How to Use Them to Raise  Practice Revenue - RemetricHealth"/>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
                    </a14:imgEffect>
                    <a14:imgEffect>
                      <a14:brightnessContrast bright="-68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3951849" y="1584960"/>
            <a:ext cx="5506720" cy="861774"/>
          </a:xfrm>
          <a:prstGeom prst="rect">
            <a:avLst/>
          </a:prstGeom>
          <a:noFill/>
        </p:spPr>
        <p:txBody>
          <a:bodyPr wrap="square" rtlCol="0">
            <a:spAutoFit/>
          </a:bodyPr>
          <a:lstStyle/>
          <a:p>
            <a:r>
              <a:rPr lang="en-IN" sz="5000" b="1" dirty="0">
                <a:solidFill>
                  <a:schemeClr val="bg1"/>
                </a:solidFill>
                <a:latin typeface="Times New Roman" panose="02020603050405020304" pitchFamily="18" charset="0"/>
                <a:cs typeface="Times New Roman" panose="02020603050405020304" pitchFamily="18" charset="0"/>
              </a:rPr>
              <a:t>PROBLEM</a:t>
            </a:r>
          </a:p>
        </p:txBody>
      </p:sp>
      <p:pic>
        <p:nvPicPr>
          <p:cNvPr id="4" name="Picture 6">
            <a:extLst>
              <a:ext uri="{FF2B5EF4-FFF2-40B4-BE49-F238E27FC236}">
                <a16:creationId xmlns:a16="http://schemas.microsoft.com/office/drawing/2014/main" xmlns="" id="{C787F169-5E0E-16E4-FF7B-0523D1570E51}"/>
              </a:ext>
            </a:extLst>
          </p:cNvPr>
          <p:cNvPicPr>
            <a:picLocks noChangeAspect="1" noChangeArrowheads="1"/>
          </p:cNvPicPr>
          <p:nvPr/>
        </p:nvPicPr>
        <p:blipFill>
          <a:blip r:embed="rId5">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4869180" y="180340"/>
            <a:ext cx="1404620" cy="14046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F4AA39F8-FD1E-DBD2-D62B-278A89103898}"/>
              </a:ext>
            </a:extLst>
          </p:cNvPr>
          <p:cNvSpPr txBox="1"/>
          <p:nvPr/>
        </p:nvSpPr>
        <p:spPr>
          <a:xfrm>
            <a:off x="1000124" y="2567886"/>
            <a:ext cx="10191750" cy="3108543"/>
          </a:xfrm>
          <a:prstGeom prst="rect">
            <a:avLst/>
          </a:prstGeom>
          <a:noFill/>
        </p:spPr>
        <p:txBody>
          <a:bodyPr wrap="square" rtlCol="0">
            <a:spAutoFit/>
          </a:bodyPr>
          <a:lstStyle/>
          <a:p>
            <a:pPr lvl="0" algn="just">
              <a:spcAft>
                <a:spcPts val="1200"/>
              </a:spcAft>
            </a:pPr>
            <a:r>
              <a:rPr lang="en-US" sz="2400" dirty="0">
                <a:solidFill>
                  <a:schemeClr val="bg1"/>
                </a:solidFill>
                <a:latin typeface="Times New Roman" pitchFamily="18" charset="0"/>
                <a:cs typeface="Times New Roman" pitchFamily="18" charset="0"/>
              </a:rPr>
              <a:t>The healthcare industry is confronted with the challenge of ensuring timely and accurate patient monitoring, which is crucial for effective medical intervention. The current monitoring systems often lack seamless integration and real-time data accessibility, hindering healthcare professionals from making informed decisions </a:t>
            </a:r>
            <a:r>
              <a:rPr lang="en-US" sz="2800" dirty="0">
                <a:solidFill>
                  <a:schemeClr val="bg1"/>
                </a:solidFill>
                <a:latin typeface="Times New Roman" pitchFamily="18" charset="0"/>
                <a:cs typeface="Times New Roman" pitchFamily="18" charset="0"/>
              </a:rPr>
              <a:t>promptly</a:t>
            </a:r>
            <a:r>
              <a:rPr lang="en-US" sz="2400" dirty="0">
                <a:solidFill>
                  <a:schemeClr val="bg1"/>
                </a:solidFill>
                <a:latin typeface="Times New Roman" pitchFamily="18" charset="0"/>
                <a:cs typeface="Times New Roman" pitchFamily="18" charset="0"/>
              </a:rPr>
              <a:t>. In addition, patients with chronic conditions or those requiring continuous monitoring face limitations in mobility and comfort. Simultaneously, there is a growing need for innovative solutions to enhance the interaction between patients and healthcare providers. </a:t>
            </a:r>
          </a:p>
        </p:txBody>
      </p:sp>
    </p:spTree>
    <p:extLst>
      <p:ext uri="{BB962C8B-B14F-4D97-AF65-F5344CB8AC3E}">
        <p14:creationId xmlns:p14="http://schemas.microsoft.com/office/powerpoint/2010/main" val="1545273426"/>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CF71EC50-1D08-8F64-E8D6-B5D9131C9C9C}"/>
              </a:ext>
            </a:extLst>
          </p:cNvPr>
          <p:cNvSpPr/>
          <p:nvPr/>
        </p:nvSpPr>
        <p:spPr>
          <a:xfrm>
            <a:off x="3060290" y="443598"/>
            <a:ext cx="6071419" cy="5889523"/>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E706409-0559-4590-0839-8C19C1316C02}"/>
              </a:ext>
            </a:extLst>
          </p:cNvPr>
          <p:cNvSpPr txBox="1"/>
          <p:nvPr/>
        </p:nvSpPr>
        <p:spPr>
          <a:xfrm>
            <a:off x="4541519" y="3753458"/>
            <a:ext cx="5377589" cy="1477328"/>
          </a:xfrm>
          <a:prstGeom prst="rect">
            <a:avLst/>
          </a:prstGeom>
          <a:noFill/>
        </p:spPr>
        <p:txBody>
          <a:bodyPr wrap="square" rtlCol="0">
            <a:spAutoFit/>
          </a:bodyPr>
          <a:lstStyle/>
          <a:p>
            <a:r>
              <a:rPr lang="en-IN" sz="4500" b="1" dirty="0">
                <a:solidFill>
                  <a:schemeClr val="bg1"/>
                </a:solidFill>
                <a:latin typeface="Times New Roman" panose="02020603050405020304" pitchFamily="18" charset="0"/>
                <a:cs typeface="Times New Roman" panose="02020603050405020304" pitchFamily="18" charset="0"/>
              </a:rPr>
              <a:t>PROPOSED SOLUTION</a:t>
            </a:r>
          </a:p>
        </p:txBody>
      </p:sp>
      <p:pic>
        <p:nvPicPr>
          <p:cNvPr id="3" name="Graphic 2" descr="Group brainstorm with solid fill">
            <a:extLst>
              <a:ext uri="{FF2B5EF4-FFF2-40B4-BE49-F238E27FC236}">
                <a16:creationId xmlns:a16="http://schemas.microsoft.com/office/drawing/2014/main" xmlns="" id="{F20A5D4B-2B3C-B77D-2718-BDCC3ED8D8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685372" y="932205"/>
            <a:ext cx="2821253" cy="2821253"/>
          </a:xfrm>
          <a:prstGeom prst="rect">
            <a:avLst/>
          </a:prstGeom>
        </p:spPr>
      </p:pic>
    </p:spTree>
    <p:extLst>
      <p:ext uri="{BB962C8B-B14F-4D97-AF65-F5344CB8AC3E}">
        <p14:creationId xmlns:p14="http://schemas.microsoft.com/office/powerpoint/2010/main" val="598642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imbursements for Remote Patient Monitoring: How to Use Them to Raise  Practice Revenue - RemetricHealth"/>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brightnessContrast bright="-68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2161200" y="1877493"/>
            <a:ext cx="7926070"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PROPOSED SOLUTION</a:t>
            </a:r>
          </a:p>
        </p:txBody>
      </p:sp>
      <p:sp>
        <p:nvSpPr>
          <p:cNvPr id="8" name="TextBox 7">
            <a:extLst>
              <a:ext uri="{FF2B5EF4-FFF2-40B4-BE49-F238E27FC236}">
                <a16:creationId xmlns:a16="http://schemas.microsoft.com/office/drawing/2014/main" xmlns="" id="{F4AA39F8-FD1E-DBD2-D62B-278A89103898}"/>
              </a:ext>
            </a:extLst>
          </p:cNvPr>
          <p:cNvSpPr txBox="1"/>
          <p:nvPr/>
        </p:nvSpPr>
        <p:spPr>
          <a:xfrm>
            <a:off x="1114086" y="3292357"/>
            <a:ext cx="10020300" cy="3046988"/>
          </a:xfrm>
          <a:prstGeom prst="rect">
            <a:avLst/>
          </a:prstGeom>
          <a:noFill/>
        </p:spPr>
        <p:txBody>
          <a:bodyPr wrap="square" rtlCol="0">
            <a:spAutoFit/>
          </a:bodyPr>
          <a:lstStyle/>
          <a:p>
            <a:pPr lvl="0">
              <a:buClr>
                <a:schemeClr val="dk1"/>
              </a:buClr>
              <a:buSzPts val="1100"/>
            </a:pPr>
            <a:r>
              <a:rPr lang="en-US" sz="2400" dirty="0">
                <a:solidFill>
                  <a:schemeClr val="bg1"/>
                </a:solidFill>
                <a:latin typeface="Times New Roman" pitchFamily="18" charset="0"/>
                <a:cs typeface="Times New Roman" pitchFamily="18" charset="0"/>
              </a:rPr>
              <a:t>The proposed Smart Patient Monitoring System and Smart Glove aim to address these issues by leveraging advanced sensor technologies and real-time data processing. The system will enable continuous monitoring of vital signs and other relevant health parameters, providing healthcare professionals with immediate access to critical information. The Smart Glove enhances patient comfort and mobility by integrating monitoring capabilities into a wearable device. Together, these solutions strive to revolutionize patient care, fostering proactive healthcare management and improving overall patient outcomes.</a:t>
            </a:r>
          </a:p>
        </p:txBody>
      </p:sp>
      <p:pic>
        <p:nvPicPr>
          <p:cNvPr id="2" name="Graphic 1" descr="Group brainstorm with solid fill">
            <a:extLst>
              <a:ext uri="{FF2B5EF4-FFF2-40B4-BE49-F238E27FC236}">
                <a16:creationId xmlns:a16="http://schemas.microsoft.com/office/drawing/2014/main" xmlns="" id="{D2AB8AE1-3EBC-DD83-62CB-1280114326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947604" y="-143999"/>
            <a:ext cx="2296791" cy="2296791"/>
          </a:xfrm>
          <a:prstGeom prst="rect">
            <a:avLst/>
          </a:prstGeom>
        </p:spPr>
      </p:pic>
    </p:spTree>
    <p:extLst>
      <p:ext uri="{BB962C8B-B14F-4D97-AF65-F5344CB8AC3E}">
        <p14:creationId xmlns:p14="http://schemas.microsoft.com/office/powerpoint/2010/main" val="120680732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CF71EC50-1D08-8F64-E8D6-B5D9131C9C9C}"/>
              </a:ext>
            </a:extLst>
          </p:cNvPr>
          <p:cNvSpPr/>
          <p:nvPr/>
        </p:nvSpPr>
        <p:spPr>
          <a:xfrm>
            <a:off x="3060290" y="443598"/>
            <a:ext cx="6071419" cy="5889523"/>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E706409-0559-4590-0839-8C19C1316C02}"/>
              </a:ext>
            </a:extLst>
          </p:cNvPr>
          <p:cNvSpPr txBox="1"/>
          <p:nvPr/>
        </p:nvSpPr>
        <p:spPr>
          <a:xfrm>
            <a:off x="4351019" y="3544963"/>
            <a:ext cx="5377589" cy="1477328"/>
          </a:xfrm>
          <a:prstGeom prst="rect">
            <a:avLst/>
          </a:prstGeom>
          <a:noFill/>
        </p:spPr>
        <p:txBody>
          <a:bodyPr wrap="square" rtlCol="0">
            <a:spAutoFit/>
          </a:bodyPr>
          <a:lstStyle/>
          <a:p>
            <a:r>
              <a:rPr lang="en-IN" sz="4500" b="1" dirty="0">
                <a:solidFill>
                  <a:schemeClr val="bg1"/>
                </a:solidFill>
                <a:latin typeface="Times New Roman" panose="02020603050405020304" pitchFamily="18" charset="0"/>
                <a:cs typeface="Times New Roman" panose="02020603050405020304" pitchFamily="18" charset="0"/>
              </a:rPr>
              <a:t>TECHNICAL APPROACH</a:t>
            </a:r>
          </a:p>
        </p:txBody>
      </p:sp>
      <p:pic>
        <p:nvPicPr>
          <p:cNvPr id="9" name="Graphic 8" descr="Brain in head with solid fill">
            <a:extLst>
              <a:ext uri="{FF2B5EF4-FFF2-40B4-BE49-F238E27FC236}">
                <a16:creationId xmlns:a16="http://schemas.microsoft.com/office/drawing/2014/main" xmlns="" id="{BAF6DC18-A0A3-2F50-35D5-A54B3A087A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895019" y="911077"/>
            <a:ext cx="2401961" cy="2401961"/>
          </a:xfrm>
          <a:prstGeom prst="rect">
            <a:avLst/>
          </a:prstGeom>
        </p:spPr>
      </p:pic>
    </p:spTree>
    <p:extLst>
      <p:ext uri="{BB962C8B-B14F-4D97-AF65-F5344CB8AC3E}">
        <p14:creationId xmlns:p14="http://schemas.microsoft.com/office/powerpoint/2010/main" val="273089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imbursements for Remote Patient Monitoring: How to Use Them to Raise  Practice Revenue - RemetricHealth"/>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brightnessContrast bright="-68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1813270" y="910122"/>
            <a:ext cx="9535500"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TECHNICAL APPROACH</a:t>
            </a:r>
          </a:p>
        </p:txBody>
      </p:sp>
      <p:sp>
        <p:nvSpPr>
          <p:cNvPr id="8" name="TextBox 7">
            <a:extLst>
              <a:ext uri="{FF2B5EF4-FFF2-40B4-BE49-F238E27FC236}">
                <a16:creationId xmlns:a16="http://schemas.microsoft.com/office/drawing/2014/main" xmlns="" id="{F4AA39F8-FD1E-DBD2-D62B-278A89103898}"/>
              </a:ext>
            </a:extLst>
          </p:cNvPr>
          <p:cNvSpPr txBox="1"/>
          <p:nvPr/>
        </p:nvSpPr>
        <p:spPr>
          <a:xfrm>
            <a:off x="545011" y="1524393"/>
            <a:ext cx="11101978" cy="5078313"/>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r>
              <a:rPr lang="en-US" sz="3600" b="1" i="0" dirty="0">
                <a:solidFill>
                  <a:schemeClr val="accent2">
                    <a:lumMod val="75000"/>
                  </a:schemeClr>
                </a:solidFill>
                <a:effectLst/>
                <a:latin typeface="Times New Roman" panose="02020603050405020304" pitchFamily="18" charset="0"/>
                <a:cs typeface="Times New Roman" panose="02020603050405020304" pitchFamily="18" charset="0"/>
              </a:rPr>
              <a:t>HARDWARE COMPONENTS:</a:t>
            </a:r>
            <a:endParaRPr lang="en-US" sz="3600" b="0" i="0" dirty="0">
              <a:solidFill>
                <a:schemeClr val="accent2">
                  <a:lumMod val="75000"/>
                </a:schemeClr>
              </a:solidFill>
              <a:effectLst/>
              <a:latin typeface="Times New Roman" panose="02020603050405020304" pitchFamily="18" charset="0"/>
              <a:cs typeface="Times New Roman" panose="02020603050405020304" pitchFamily="18" charset="0"/>
            </a:endParaRPr>
          </a:p>
          <a:p>
            <a:pPr algn="just"/>
            <a:r>
              <a:rPr lang="en-IN" sz="2400" dirty="0">
                <a:solidFill>
                  <a:schemeClr val="bg1"/>
                </a:solidFill>
                <a:latin typeface="Times New Roman" pitchFamily="18" charset="0"/>
                <a:cs typeface="Times New Roman" pitchFamily="18" charset="0"/>
              </a:rPr>
              <a:t>1.Arduino Microcontroller: ESP32 Micro Controller serve as the central processing unit for data collection and communication. </a:t>
            </a:r>
          </a:p>
          <a:p>
            <a:pPr algn="just"/>
            <a:r>
              <a:rPr lang="en-IN" sz="2400" dirty="0">
                <a:solidFill>
                  <a:schemeClr val="bg1"/>
                </a:solidFill>
                <a:latin typeface="Times New Roman" pitchFamily="18" charset="0"/>
                <a:cs typeface="Times New Roman" pitchFamily="18" charset="0"/>
              </a:rPr>
              <a:t>2.Sensors: Various sensors are connected to the </a:t>
            </a:r>
            <a:r>
              <a:rPr lang="en-IN" sz="2400" dirty="0" err="1">
                <a:solidFill>
                  <a:schemeClr val="bg1"/>
                </a:solidFill>
                <a:latin typeface="Times New Roman" pitchFamily="18" charset="0"/>
                <a:cs typeface="Times New Roman" pitchFamily="18" charset="0"/>
              </a:rPr>
              <a:t>Arduino</a:t>
            </a:r>
            <a:r>
              <a:rPr lang="en-IN" sz="2400" dirty="0">
                <a:solidFill>
                  <a:schemeClr val="bg1"/>
                </a:solidFill>
                <a:latin typeface="Times New Roman" pitchFamily="18" charset="0"/>
                <a:cs typeface="Times New Roman" pitchFamily="18" charset="0"/>
              </a:rPr>
              <a:t> to capture patient data. Common sensors include: </a:t>
            </a:r>
          </a:p>
          <a:p>
            <a:pPr marL="457200" indent="-457200" algn="just">
              <a:buAutoNum type="arabicPeriod"/>
            </a:pPr>
            <a:r>
              <a:rPr lang="en-IN" sz="2400" dirty="0">
                <a:solidFill>
                  <a:schemeClr val="bg1"/>
                </a:solidFill>
                <a:latin typeface="Times New Roman" pitchFamily="18" charset="0"/>
                <a:cs typeface="Times New Roman" pitchFamily="18" charset="0"/>
              </a:rPr>
              <a:t>Heart rate monitor (e.g., pulse sensor) </a:t>
            </a:r>
          </a:p>
          <a:p>
            <a:pPr algn="just"/>
            <a:r>
              <a:rPr lang="en-IN" sz="2400" dirty="0">
                <a:solidFill>
                  <a:schemeClr val="bg1"/>
                </a:solidFill>
                <a:latin typeface="Times New Roman" pitchFamily="18" charset="0"/>
                <a:cs typeface="Times New Roman" pitchFamily="18" charset="0"/>
              </a:rPr>
              <a:t>2. Air quality sensor. </a:t>
            </a:r>
          </a:p>
          <a:p>
            <a:pPr algn="just"/>
            <a:r>
              <a:rPr lang="en-IN" sz="2400" dirty="0">
                <a:solidFill>
                  <a:schemeClr val="bg1"/>
                </a:solidFill>
                <a:latin typeface="Times New Roman" pitchFamily="18" charset="0"/>
                <a:cs typeface="Times New Roman" pitchFamily="18" charset="0"/>
              </a:rPr>
              <a:t>3. Temperature, humidity sensor(e.g., DS18B20) </a:t>
            </a:r>
          </a:p>
          <a:p>
            <a:pPr algn="just"/>
            <a:r>
              <a:rPr lang="en-IN" sz="2400" dirty="0">
                <a:solidFill>
                  <a:schemeClr val="bg1"/>
                </a:solidFill>
                <a:latin typeface="Times New Roman" pitchFamily="18" charset="0"/>
                <a:cs typeface="Times New Roman" pitchFamily="18" charset="0"/>
              </a:rPr>
              <a:t>4. Pulse </a:t>
            </a:r>
            <a:r>
              <a:rPr lang="en-IN" sz="2400" dirty="0" err="1">
                <a:solidFill>
                  <a:schemeClr val="bg1"/>
                </a:solidFill>
                <a:latin typeface="Times New Roman" pitchFamily="18" charset="0"/>
                <a:cs typeface="Times New Roman" pitchFamily="18" charset="0"/>
              </a:rPr>
              <a:t>oximeter</a:t>
            </a:r>
            <a:r>
              <a:rPr lang="en-IN" sz="2400" dirty="0">
                <a:solidFill>
                  <a:schemeClr val="bg1"/>
                </a:solidFill>
                <a:latin typeface="Times New Roman" pitchFamily="18" charset="0"/>
                <a:cs typeface="Times New Roman" pitchFamily="18" charset="0"/>
              </a:rPr>
              <a:t> for oxygen saturation (e.g., MAX30100) </a:t>
            </a:r>
          </a:p>
          <a:p>
            <a:pPr algn="just"/>
            <a:r>
              <a:rPr lang="en-IN" sz="2400" dirty="0">
                <a:solidFill>
                  <a:schemeClr val="bg1"/>
                </a:solidFill>
                <a:latin typeface="Times New Roman" pitchFamily="18" charset="0"/>
                <a:cs typeface="Times New Roman" pitchFamily="18" charset="0"/>
              </a:rPr>
              <a:t>3.Communication Module: To transmit data remotely, you can use: </a:t>
            </a:r>
          </a:p>
          <a:p>
            <a:pPr marL="457200" indent="-457200" algn="just">
              <a:buAutoNum type="arabicPeriod"/>
            </a:pPr>
            <a:r>
              <a:rPr lang="en-IN" sz="2400" dirty="0">
                <a:solidFill>
                  <a:schemeClr val="bg1"/>
                </a:solidFill>
                <a:latin typeface="Times New Roman" pitchFamily="18" charset="0"/>
                <a:cs typeface="Times New Roman" pitchFamily="18" charset="0"/>
              </a:rPr>
              <a:t>Wi-Fi module (e.g., ESP8266 or ESP32) for internet connectivity. </a:t>
            </a:r>
          </a:p>
          <a:p>
            <a:pPr marL="457200" indent="-457200" algn="just">
              <a:buAutoNum type="arabicPeriod"/>
            </a:pPr>
            <a:r>
              <a:rPr lang="en-IN" sz="2400" dirty="0">
                <a:solidFill>
                  <a:schemeClr val="bg1"/>
                </a:solidFill>
                <a:latin typeface="Times New Roman" pitchFamily="18" charset="0"/>
                <a:cs typeface="Times New Roman" pitchFamily="18" charset="0"/>
              </a:rPr>
              <a:t>2. Bluetooth module for short-range communication</a:t>
            </a:r>
          </a:p>
        </p:txBody>
      </p:sp>
      <p:pic>
        <p:nvPicPr>
          <p:cNvPr id="4" name="Graphic 3" descr="Brain in head with solid fill">
            <a:extLst>
              <a:ext uri="{FF2B5EF4-FFF2-40B4-BE49-F238E27FC236}">
                <a16:creationId xmlns:a16="http://schemas.microsoft.com/office/drawing/2014/main" xmlns="" id="{5035D0A3-3DD6-F6FE-6A2A-6785EBC6D8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432625" y="244742"/>
            <a:ext cx="1486870" cy="1486870"/>
          </a:xfrm>
          <a:prstGeom prst="rect">
            <a:avLst/>
          </a:prstGeom>
        </p:spPr>
      </p:pic>
    </p:spTree>
    <p:extLst>
      <p:ext uri="{BB962C8B-B14F-4D97-AF65-F5344CB8AC3E}">
        <p14:creationId xmlns:p14="http://schemas.microsoft.com/office/powerpoint/2010/main" val="1023042559"/>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Reimbursements for Remote Patient Monitoring: How to Use Them to Raise  Practice Revenue - RemetricHealth"/>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
                    </a14:imgEffect>
                    <a14:imgEffect>
                      <a14:brightnessContrast bright="-68000" contrast="-12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 name="Rectangle: Rounded Corners 14">
            <a:extLst>
              <a:ext uri="{FF2B5EF4-FFF2-40B4-BE49-F238E27FC236}">
                <a16:creationId xmlns:a16="http://schemas.microsoft.com/office/drawing/2014/main" xmlns="" id="{31FFD548-F0C4-131A-EF5F-FE8371892B32}"/>
              </a:ext>
            </a:extLst>
          </p:cNvPr>
          <p:cNvSpPr/>
          <p:nvPr/>
        </p:nvSpPr>
        <p:spPr>
          <a:xfrm rot="1574932">
            <a:off x="10143185" y="3073842"/>
            <a:ext cx="81915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xmlns="" id="{64595FA4-00F8-5DB4-B60A-2C3712E41115}"/>
              </a:ext>
            </a:extLst>
          </p:cNvPr>
          <p:cNvSpPr/>
          <p:nvPr/>
        </p:nvSpPr>
        <p:spPr>
          <a:xfrm>
            <a:off x="-1136786" y="-2996823"/>
            <a:ext cx="14522045" cy="13210865"/>
          </a:xfrm>
          <a:prstGeom prst="ellipse">
            <a:avLst/>
          </a:prstGeom>
          <a:solidFill>
            <a:schemeClr val="tx1">
              <a:lumMod val="85000"/>
              <a:lumOff val="15000"/>
              <a:alpha val="4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E77F0DA-8C75-5EA3-E3F5-4EDD6F8BE14F}"/>
              </a:ext>
            </a:extLst>
          </p:cNvPr>
          <p:cNvSpPr txBox="1"/>
          <p:nvPr/>
        </p:nvSpPr>
        <p:spPr>
          <a:xfrm>
            <a:off x="1356485" y="1049909"/>
            <a:ext cx="9535500"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TECHNICAL APPROACH</a:t>
            </a:r>
          </a:p>
        </p:txBody>
      </p:sp>
      <p:sp>
        <p:nvSpPr>
          <p:cNvPr id="8" name="TextBox 7">
            <a:extLst>
              <a:ext uri="{FF2B5EF4-FFF2-40B4-BE49-F238E27FC236}">
                <a16:creationId xmlns:a16="http://schemas.microsoft.com/office/drawing/2014/main" xmlns="" id="{F4AA39F8-FD1E-DBD2-D62B-278A89103898}"/>
              </a:ext>
            </a:extLst>
          </p:cNvPr>
          <p:cNvSpPr txBox="1"/>
          <p:nvPr/>
        </p:nvSpPr>
        <p:spPr>
          <a:xfrm>
            <a:off x="647563" y="2372367"/>
            <a:ext cx="10953345" cy="2985433"/>
          </a:xfrm>
          <a:prstGeom prst="rect">
            <a:avLst/>
          </a:prstGeom>
          <a:noFill/>
        </p:spPr>
        <p:txBody>
          <a:bodyPr wrap="square" rtlCol="0">
            <a:spAutoFit/>
          </a:bodyPr>
          <a:lstStyle/>
          <a:p>
            <a:pPr algn="l"/>
            <a:r>
              <a:rPr lang="en-US" sz="3600" b="1" i="0" dirty="0">
                <a:solidFill>
                  <a:schemeClr val="accent2">
                    <a:lumMod val="75000"/>
                  </a:schemeClr>
                </a:solidFill>
                <a:effectLst/>
                <a:latin typeface="Times New Roman" pitchFamily="18" charset="0"/>
                <a:cs typeface="Times New Roman" panose="02020603050405020304" pitchFamily="18" charset="0"/>
              </a:rPr>
              <a:t>SOFTWARE COMPONENTS:</a:t>
            </a:r>
          </a:p>
          <a:p>
            <a:pPr algn="l"/>
            <a:endParaRPr lang="en-US" sz="3600" b="0" i="0" dirty="0">
              <a:solidFill>
                <a:schemeClr val="accent2">
                  <a:lumMod val="75000"/>
                </a:schemeClr>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200" b="1" i="0" dirty="0">
                <a:solidFill>
                  <a:schemeClr val="bg1"/>
                </a:solidFill>
                <a:effectLst/>
                <a:latin typeface="Times New Roman" pitchFamily="18" charset="0"/>
                <a:cs typeface="Times New Roman" pitchFamily="18" charset="0"/>
              </a:rPr>
              <a:t>Arduino IDE:</a:t>
            </a:r>
            <a:r>
              <a:rPr lang="en-US" sz="2200" b="0" i="0" dirty="0">
                <a:solidFill>
                  <a:schemeClr val="bg1"/>
                </a:solidFill>
                <a:effectLst/>
                <a:latin typeface="Times New Roman" pitchFamily="18" charset="0"/>
                <a:cs typeface="Times New Roman" pitchFamily="18" charset="0"/>
              </a:rPr>
              <a:t> To upload the Arduino code using the Arduino Integrated Development Environment (IDE).</a:t>
            </a:r>
          </a:p>
          <a:p>
            <a:r>
              <a:rPr lang="en-US" sz="2400" dirty="0">
                <a:solidFill>
                  <a:schemeClr val="bg1"/>
                </a:solidFill>
                <a:latin typeface="Times New Roman" pitchFamily="18" charset="0"/>
                <a:cs typeface="Times New Roman" pitchFamily="18" charset="0"/>
              </a:rPr>
              <a:t>2.Cloud services- Arduino IOT cloud.</a:t>
            </a:r>
          </a:p>
          <a:p>
            <a:r>
              <a:rPr lang="en-US" sz="2400" dirty="0">
                <a:solidFill>
                  <a:schemeClr val="bg1"/>
                </a:solidFill>
                <a:latin typeface="Times New Roman" pitchFamily="18" charset="0"/>
                <a:cs typeface="Times New Roman" pitchFamily="18" charset="0"/>
              </a:rPr>
              <a:t>3.Streamlit using Python.</a:t>
            </a:r>
          </a:p>
          <a:p>
            <a:r>
              <a:rPr lang="en-US" sz="2400" dirty="0">
                <a:solidFill>
                  <a:schemeClr val="bg1"/>
                </a:solidFill>
                <a:latin typeface="Times New Roman" pitchFamily="18" charset="0"/>
                <a:cs typeface="Times New Roman" pitchFamily="18" charset="0"/>
              </a:rPr>
              <a:t>4.Machine Learning.</a:t>
            </a:r>
          </a:p>
        </p:txBody>
      </p:sp>
      <p:pic>
        <p:nvPicPr>
          <p:cNvPr id="4" name="Graphic 3" descr="Brain in head with solid fill">
            <a:extLst>
              <a:ext uri="{FF2B5EF4-FFF2-40B4-BE49-F238E27FC236}">
                <a16:creationId xmlns:a16="http://schemas.microsoft.com/office/drawing/2014/main" xmlns="" id="{5035D0A3-3DD6-F6FE-6A2A-6785EBC6D8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809325" y="685933"/>
            <a:ext cx="1486870" cy="1486870"/>
          </a:xfrm>
          <a:prstGeom prst="rect">
            <a:avLst/>
          </a:prstGeom>
        </p:spPr>
      </p:pic>
    </p:spTree>
    <p:extLst>
      <p:ext uri="{BB962C8B-B14F-4D97-AF65-F5344CB8AC3E}">
        <p14:creationId xmlns:p14="http://schemas.microsoft.com/office/powerpoint/2010/main" val="3299466560"/>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TotalTime>
  <Words>1031</Words>
  <Application>Microsoft Office PowerPoint</Application>
  <PresentationFormat>Custom</PresentationFormat>
  <Paragraphs>78</Paragraphs>
  <Slides>22</Slides>
  <Notes>0</Notes>
  <HiddenSlides>0</HiddenSlides>
  <MMClips>2</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kanikishashank@gmail.com</dc:creator>
  <cp:lastModifiedBy>KANIKI SRINIVAS</cp:lastModifiedBy>
  <cp:revision>18</cp:revision>
  <dcterms:created xsi:type="dcterms:W3CDTF">2023-09-11T15:38:11Z</dcterms:created>
  <dcterms:modified xsi:type="dcterms:W3CDTF">2025-05-14T07:31:40Z</dcterms:modified>
</cp:coreProperties>
</file>